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67" r:id="rId4"/>
    <p:sldId id="268" r:id="rId5"/>
    <p:sldId id="269" r:id="rId6"/>
    <p:sldId id="270" r:id="rId7"/>
    <p:sldId id="272" r:id="rId8"/>
    <p:sldId id="257" r:id="rId9"/>
    <p:sldId id="258" r:id="rId10"/>
    <p:sldId id="259" r:id="rId11"/>
    <p:sldId id="273" r:id="rId12"/>
    <p:sldId id="260" r:id="rId13"/>
    <p:sldId id="261" r:id="rId14"/>
    <p:sldId id="262" r:id="rId15"/>
    <p:sldId id="275" r:id="rId16"/>
    <p:sldId id="263" r:id="rId17"/>
    <p:sldId id="264" r:id="rId18"/>
    <p:sldId id="276" r:id="rId19"/>
    <p:sldId id="277" r:id="rId20"/>
    <p:sldId id="278" r:id="rId21"/>
    <p:sldId id="265" r:id="rId22"/>
    <p:sldId id="279" r:id="rId23"/>
    <p:sldId id="274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4592" autoAdjust="0"/>
    <p:restoredTop sz="86453" autoAdjust="0"/>
  </p:normalViewPr>
  <p:slideViewPr>
    <p:cSldViewPr>
      <p:cViewPr varScale="1">
        <p:scale>
          <a:sx n="77" d="100"/>
          <a:sy n="77" d="100"/>
        </p:scale>
        <p:origin x="-1474" y="-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835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\\vilnas\admvill\SharedFolder\&#1055;&#1077;&#1081;&#1075;&#1086;&#1083;&#1072;&#1081;&#1085;&#1077;&#1085;\&#1048;&#1074;&#1072;&#1085;&#1086;&#1074;&#1072;%20(&#1044;&#1072;&#1085;&#1085;&#1099;&#1077;%20&#1076;&#1083;&#1103;%20&#1054;&#1090;&#1095;&#1077;&#1090;&#1072;%20&#1075;&#1083;&#1072;&#1074;&#1099;)\&#1044;&#1086;&#1093;&#1086;&#1076;&#1099;%20&#1073;&#1102;&#1076;&#1078;&#1077;&#1090;&#1072;%202023%20&#1044;&#1048;&#1040;&#1043;&#1056;&#1040;&#1052;&#1052;&#1040;.xls" TargetMode="External"/><Relationship Id="rId1" Type="http://schemas.openxmlformats.org/officeDocument/2006/relationships/image" Target="../media/image3.jpeg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vilnas\admvill\SharedFolder\&#1055;&#1077;&#1081;&#1075;&#1086;&#1083;&#1072;&#1081;&#1085;&#1077;&#1085;\&#1048;&#1074;&#1072;&#1085;&#1086;&#1074;&#1072;%20(&#1044;&#1072;&#1085;&#1085;&#1099;&#1077;%20&#1076;&#1083;&#1103;%20&#1054;&#1090;&#1095;&#1077;&#1090;&#1072;%20&#1075;&#1083;&#1072;&#1074;&#1099;)\&#1057;&#1090;&#1088;&#1091;&#1082;&#1090;&#1091;&#1088;&#1072;%20&#1088;&#1072;&#1089;&#1093;&#1086;&#1076;&#1086;&#1074;%202023%20&#1044;&#1048;&#1040;&#1043;&#1056;&#1040;&#1052;&#1052;&#104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depthPercent val="100"/>
      <c:perspective val="30"/>
    </c:view3D>
    <c:sideWall>
      <c:spPr>
        <a:blipFill>
          <a:blip xmlns:r="http://schemas.openxmlformats.org/officeDocument/2006/relationships" r:embed="rId1"/>
          <a:tile tx="0" ty="0" sx="100000" sy="100000" flip="none" algn="tl"/>
        </a:blipFill>
      </c:spPr>
    </c:sideWall>
    <c:backWall>
      <c:spPr>
        <a:blipFill>
          <a:blip xmlns:r="http://schemas.openxmlformats.org/officeDocument/2006/relationships" r:embed="rId1"/>
          <a:tile tx="0" ty="0" sx="100000" sy="100000" flip="none" algn="tl"/>
        </a:blipFill>
      </c:spPr>
    </c:backWall>
    <c:plotArea>
      <c:layout>
        <c:manualLayout>
          <c:layoutTarget val="inner"/>
          <c:xMode val="edge"/>
          <c:yMode val="edge"/>
          <c:x val="9.6301960860840405E-2"/>
          <c:y val="0.12257995297981122"/>
          <c:w val="0.62516359479228656"/>
          <c:h val="0.76392864250973469"/>
        </c:manualLayout>
      </c:layout>
      <c:bar3DChart>
        <c:barDir val="col"/>
        <c:grouping val="standard"/>
        <c:ser>
          <c:idx val="0"/>
          <c:order val="0"/>
          <c:tx>
            <c:strRef>
              <c:f>'Доходы 2020-2023'!$B$6</c:f>
              <c:strCache>
                <c:ptCount val="1"/>
                <c:pt idx="0">
                  <c:v>Налоговые доходы</c:v>
                </c:pt>
              </c:strCache>
            </c:strRef>
          </c:tx>
          <c:cat>
            <c:strRef>
              <c:f>'Доходы 2020-2023'!$C$5:$F$5</c:f>
              <c:strCache>
                <c:ptCount val="4"/>
                <c:pt idx="0">
                  <c:v>2020 г., тыс. руб.</c:v>
                </c:pt>
                <c:pt idx="1">
                  <c:v>2021 г.тыс. руб.</c:v>
                </c:pt>
                <c:pt idx="2">
                  <c:v>2022 г.тыс. руб.</c:v>
                </c:pt>
                <c:pt idx="3">
                  <c:v>2023 г.тыс. руб.</c:v>
                </c:pt>
              </c:strCache>
            </c:strRef>
          </c:cat>
          <c:val>
            <c:numRef>
              <c:f>'Доходы 2020-2023'!$C$6:$F$6</c:f>
              <c:numCache>
                <c:formatCode>0.00</c:formatCode>
                <c:ptCount val="4"/>
                <c:pt idx="0">
                  <c:v>337674.6</c:v>
                </c:pt>
                <c:pt idx="1">
                  <c:v>374885.9</c:v>
                </c:pt>
                <c:pt idx="2">
                  <c:v>421585</c:v>
                </c:pt>
                <c:pt idx="3">
                  <c:v>501532.9</c:v>
                </c:pt>
              </c:numCache>
            </c:numRef>
          </c:val>
        </c:ser>
        <c:ser>
          <c:idx val="1"/>
          <c:order val="1"/>
          <c:tx>
            <c:strRef>
              <c:f>'Доходы 2020-2023'!$B$7</c:f>
              <c:strCache>
                <c:ptCount val="1"/>
                <c:pt idx="0">
                  <c:v>Неналоговые доходы</c:v>
                </c:pt>
              </c:strCache>
            </c:strRef>
          </c:tx>
          <c:cat>
            <c:strRef>
              <c:f>'Доходы 2020-2023'!$C$5:$F$5</c:f>
              <c:strCache>
                <c:ptCount val="4"/>
                <c:pt idx="0">
                  <c:v>2020 г., тыс. руб.</c:v>
                </c:pt>
                <c:pt idx="1">
                  <c:v>2021 г.тыс. руб.</c:v>
                </c:pt>
                <c:pt idx="2">
                  <c:v>2022 г.тыс. руб.</c:v>
                </c:pt>
                <c:pt idx="3">
                  <c:v>2023 г.тыс. руб.</c:v>
                </c:pt>
              </c:strCache>
            </c:strRef>
          </c:cat>
          <c:val>
            <c:numRef>
              <c:f>'Доходы 2020-2023'!$C$7:$F$7</c:f>
              <c:numCache>
                <c:formatCode>0.00</c:formatCode>
                <c:ptCount val="4"/>
                <c:pt idx="0">
                  <c:v>20062.169999999991</c:v>
                </c:pt>
                <c:pt idx="1">
                  <c:v>45384.4</c:v>
                </c:pt>
                <c:pt idx="2">
                  <c:v>60135.8</c:v>
                </c:pt>
                <c:pt idx="3">
                  <c:v>56769.3</c:v>
                </c:pt>
              </c:numCache>
            </c:numRef>
          </c:val>
        </c:ser>
        <c:ser>
          <c:idx val="2"/>
          <c:order val="2"/>
          <c:tx>
            <c:strRef>
              <c:f>'Доходы 2020-2023'!$B$8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cat>
            <c:strRef>
              <c:f>'Доходы 2020-2023'!$C$5:$F$5</c:f>
              <c:strCache>
                <c:ptCount val="4"/>
                <c:pt idx="0">
                  <c:v>2020 г., тыс. руб.</c:v>
                </c:pt>
                <c:pt idx="1">
                  <c:v>2021 г.тыс. руб.</c:v>
                </c:pt>
                <c:pt idx="2">
                  <c:v>2022 г.тыс. руб.</c:v>
                </c:pt>
                <c:pt idx="3">
                  <c:v>2023 г.тыс. руб.</c:v>
                </c:pt>
              </c:strCache>
            </c:strRef>
          </c:cat>
          <c:val>
            <c:numRef>
              <c:f>'Доходы 2020-2023'!$C$8:$F$8</c:f>
              <c:numCache>
                <c:formatCode>0.00</c:formatCode>
                <c:ptCount val="4"/>
                <c:pt idx="0">
                  <c:v>47080.2</c:v>
                </c:pt>
                <c:pt idx="1">
                  <c:v>83910.53</c:v>
                </c:pt>
                <c:pt idx="2">
                  <c:v>138622.20000000001</c:v>
                </c:pt>
                <c:pt idx="3">
                  <c:v>54006.5</c:v>
                </c:pt>
              </c:numCache>
            </c:numRef>
          </c:val>
        </c:ser>
        <c:ser>
          <c:idx val="3"/>
          <c:order val="3"/>
          <c:tx>
            <c:strRef>
              <c:f>'Доходы 2020-2023'!$B$9</c:f>
              <c:strCache>
                <c:ptCount val="1"/>
                <c:pt idx="0">
                  <c:v>Всего доходов </c:v>
                </c:pt>
              </c:strCache>
            </c:strRef>
          </c:tx>
          <c:cat>
            <c:strRef>
              <c:f>'Доходы 2020-2023'!$C$5:$F$5</c:f>
              <c:strCache>
                <c:ptCount val="4"/>
                <c:pt idx="0">
                  <c:v>2020 г., тыс. руб.</c:v>
                </c:pt>
                <c:pt idx="1">
                  <c:v>2021 г.тыс. руб.</c:v>
                </c:pt>
                <c:pt idx="2">
                  <c:v>2022 г.тыс. руб.</c:v>
                </c:pt>
                <c:pt idx="3">
                  <c:v>2023 г.тыс. руб.</c:v>
                </c:pt>
              </c:strCache>
            </c:strRef>
          </c:cat>
          <c:val>
            <c:numRef>
              <c:f>'Доходы 2020-2023'!$C$9:$F$9</c:f>
              <c:numCache>
                <c:formatCode>0.00</c:formatCode>
                <c:ptCount val="4"/>
                <c:pt idx="0">
                  <c:v>404816.97000000009</c:v>
                </c:pt>
                <c:pt idx="1">
                  <c:v>504180.83000000007</c:v>
                </c:pt>
                <c:pt idx="2">
                  <c:v>620343</c:v>
                </c:pt>
                <c:pt idx="3">
                  <c:v>612308.70000000007</c:v>
                </c:pt>
              </c:numCache>
            </c:numRef>
          </c:val>
        </c:ser>
        <c:ser>
          <c:idx val="4"/>
          <c:order val="4"/>
          <c:tx>
            <c:strRef>
              <c:f>'Доходы 2020-2023'!$B$4</c:f>
              <c:strCache>
                <c:ptCount val="1"/>
                <c:pt idx="0">
                  <c:v>Доходы бюджета за 2020-2023 г.</c:v>
                </c:pt>
              </c:strCache>
            </c:strRef>
          </c:tx>
          <c:cat>
            <c:strRef>
              <c:f>'Доходы 2020-2023'!$C$5:$F$5</c:f>
              <c:strCache>
                <c:ptCount val="4"/>
                <c:pt idx="0">
                  <c:v>2020 г., тыс. руб.</c:v>
                </c:pt>
                <c:pt idx="1">
                  <c:v>2021 г.тыс. руб.</c:v>
                </c:pt>
                <c:pt idx="2">
                  <c:v>2022 г.тыс. руб.</c:v>
                </c:pt>
                <c:pt idx="3">
                  <c:v>2023 г.тыс. руб.</c:v>
                </c:pt>
              </c:strCache>
            </c:strRef>
          </c:cat>
          <c:val>
            <c:numRef>
              <c:f>'Доходы 2020-2023'!$C$4:$F$4</c:f>
              <c:numCache>
                <c:formatCode>General</c:formatCode>
                <c:ptCount val="4"/>
              </c:numCache>
            </c:numRef>
          </c:val>
        </c:ser>
        <c:shape val="cylinder"/>
        <c:axId val="56040832"/>
        <c:axId val="56050816"/>
        <c:axId val="56041920"/>
      </c:bar3DChart>
      <c:catAx>
        <c:axId val="5604083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30" baseline="0"/>
            </a:pPr>
            <a:endParaRPr lang="ru-RU"/>
          </a:p>
        </c:txPr>
        <c:crossAx val="56050816"/>
        <c:crosses val="autoZero"/>
        <c:auto val="1"/>
        <c:lblAlgn val="ctr"/>
        <c:lblOffset val="100"/>
      </c:catAx>
      <c:valAx>
        <c:axId val="56050816"/>
        <c:scaling>
          <c:orientation val="minMax"/>
        </c:scaling>
        <c:axPos val="l"/>
        <c:majorGridlines/>
        <c:numFmt formatCode="0.00" sourceLinked="1"/>
        <c:tickLblPos val="nextTo"/>
        <c:crossAx val="56040832"/>
        <c:crosses val="autoZero"/>
        <c:crossBetween val="between"/>
      </c:valAx>
      <c:serAx>
        <c:axId val="56041920"/>
        <c:scaling>
          <c:orientation val="minMax"/>
        </c:scaling>
        <c:delete val="1"/>
        <c:axPos val="b"/>
        <c:tickLblPos val="none"/>
        <c:crossAx val="56050816"/>
        <c:crosses val="autoZero"/>
      </c:serAx>
      <c:spPr>
        <a:noFill/>
        <a:ln w="25400">
          <a:noFill/>
        </a:ln>
      </c:spPr>
    </c:plotArea>
    <c:legend>
      <c:legendPos val="r"/>
      <c:legendEntry>
        <c:idx val="4"/>
        <c:delete val="1"/>
      </c:legendEntry>
      <c:layout>
        <c:manualLayout>
          <c:xMode val="edge"/>
          <c:yMode val="edge"/>
          <c:x val="0.7258311461067366"/>
          <c:y val="9.9565249841400277E-2"/>
          <c:w val="0.24339782805959664"/>
          <c:h val="0.47115379831075632"/>
        </c:manualLayout>
      </c:layout>
      <c:txPr>
        <a:bodyPr/>
        <a:lstStyle/>
        <a:p>
          <a:pPr>
            <a:defRPr sz="1800" b="1">
              <a:solidFill>
                <a:schemeClr val="bg2">
                  <a:lumMod val="75000"/>
                </a:schemeClr>
              </a:solidFill>
            </a:defRPr>
          </a:pPr>
          <a:endParaRPr lang="ru-RU"/>
        </a:p>
      </c:txPr>
    </c:legend>
    <c:plotVisOnly val="1"/>
    <c:dispBlanksAs val="gap"/>
  </c:chart>
  <c:externalData r:id="rId2"/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>
                <a:solidFill>
                  <a:schemeClr val="bg2">
                    <a:lumMod val="75000"/>
                  </a:schemeClr>
                </a:solidFill>
              </a:defRPr>
            </a:pPr>
            <a:r>
              <a:rPr lang="ru-RU">
                <a:solidFill>
                  <a:schemeClr val="bg2">
                    <a:lumMod val="75000"/>
                  </a:schemeClr>
                </a:solidFill>
              </a:rPr>
              <a:t>Структура расходов бюджета на 2023 год</a:t>
            </a:r>
          </a:p>
        </c:rich>
      </c:tx>
      <c:layout/>
    </c:title>
    <c:view3D>
      <c:rotX val="20"/>
      <c:rotY val="130"/>
      <c:perspective val="0"/>
    </c:view3D>
    <c:plotArea>
      <c:layout/>
      <c:pie3DChart>
        <c:varyColors val="1"/>
        <c:ser>
          <c:idx val="0"/>
          <c:order val="0"/>
          <c:tx>
            <c:v>Расходы бюджета</c:v>
          </c:tx>
          <c:dLbls>
            <c:spPr>
              <a:ln>
                <a:solidFill>
                  <a:schemeClr val="accent1"/>
                </a:solidFill>
              </a:ln>
            </c:spPr>
            <c:showVal val="1"/>
            <c:showLeaderLines val="1"/>
          </c:dLbls>
          <c:cat>
            <c:strRef>
              <c:f>Расходы!$A$12:$A$29</c:f>
              <c:strCache>
                <c:ptCount val="18"/>
                <c:pt idx="0">
                  <c:v>0103</c:v>
                </c:pt>
                <c:pt idx="1">
                  <c:v>0104</c:v>
                </c:pt>
                <c:pt idx="2">
                  <c:v>0113</c:v>
                </c:pt>
                <c:pt idx="3">
                  <c:v>0203</c:v>
                </c:pt>
                <c:pt idx="4">
                  <c:v>0310</c:v>
                </c:pt>
                <c:pt idx="5">
                  <c:v>0409</c:v>
                </c:pt>
                <c:pt idx="6">
                  <c:v>0412</c:v>
                </c:pt>
                <c:pt idx="7">
                  <c:v>0501</c:v>
                </c:pt>
                <c:pt idx="8">
                  <c:v>0502</c:v>
                </c:pt>
                <c:pt idx="9">
                  <c:v>0503</c:v>
                </c:pt>
                <c:pt idx="10">
                  <c:v>0605</c:v>
                </c:pt>
                <c:pt idx="11">
                  <c:v>0707</c:v>
                </c:pt>
                <c:pt idx="12">
                  <c:v>0801</c:v>
                </c:pt>
                <c:pt idx="13">
                  <c:v>1003</c:v>
                </c:pt>
                <c:pt idx="14">
                  <c:v>1001</c:v>
                </c:pt>
                <c:pt idx="15">
                  <c:v>1101</c:v>
                </c:pt>
                <c:pt idx="16">
                  <c:v>1102</c:v>
                </c:pt>
                <c:pt idx="17">
                  <c:v>1202</c:v>
                </c:pt>
              </c:strCache>
            </c:strRef>
          </c:cat>
          <c:val>
            <c:numRef>
              <c:f>Расходы!$D$12:$D$29</c:f>
              <c:numCache>
                <c:formatCode>#,##0.0</c:formatCode>
                <c:ptCount val="18"/>
                <c:pt idx="0">
                  <c:v>2.533389454324781</c:v>
                </c:pt>
                <c:pt idx="1">
                  <c:v>11.568897250691229</c:v>
                </c:pt>
                <c:pt idx="2">
                  <c:v>0.58498808555859261</c:v>
                </c:pt>
                <c:pt idx="3">
                  <c:v>8.8632850952000256E-2</c:v>
                </c:pt>
                <c:pt idx="4">
                  <c:v>2.1700680157116237</c:v>
                </c:pt>
                <c:pt idx="5">
                  <c:v>6.5457867841826722</c:v>
                </c:pt>
                <c:pt idx="6">
                  <c:v>0.37425263574264828</c:v>
                </c:pt>
                <c:pt idx="7">
                  <c:v>1.0425770128193639</c:v>
                </c:pt>
                <c:pt idx="8">
                  <c:v>19.746080686884874</c:v>
                </c:pt>
                <c:pt idx="9">
                  <c:v>11.536019139737325</c:v>
                </c:pt>
                <c:pt idx="10">
                  <c:v>17.610693866189749</c:v>
                </c:pt>
                <c:pt idx="11">
                  <c:v>2.2313165274629444E-2</c:v>
                </c:pt>
                <c:pt idx="12">
                  <c:v>12.105258412936678</c:v>
                </c:pt>
                <c:pt idx="13">
                  <c:v>1.4423263841346627</c:v>
                </c:pt>
                <c:pt idx="14">
                  <c:v>0.39228347636861144</c:v>
                </c:pt>
                <c:pt idx="15">
                  <c:v>9.8921699384190482</c:v>
                </c:pt>
                <c:pt idx="16">
                  <c:v>2.2217094701919211</c:v>
                </c:pt>
                <c:pt idx="17">
                  <c:v>0.12255336987959341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91141937938462858"/>
          <c:y val="6.5426273154704784E-2"/>
          <c:w val="7.8786301320562163E-2"/>
          <c:h val="0.8642914329953385"/>
        </c:manualLayout>
      </c:layout>
      <c:txPr>
        <a:bodyPr/>
        <a:lstStyle/>
        <a:p>
          <a:pPr rtl="0">
            <a:defRPr>
              <a:solidFill>
                <a:schemeClr val="bg2">
                  <a:lumMod val="75000"/>
                </a:schemeClr>
              </a:solidFill>
            </a:defRPr>
          </a:pPr>
          <a:endParaRPr lang="ru-RU"/>
        </a:p>
      </c:txPr>
    </c:legend>
    <c:plotVisOnly val="1"/>
  </c:chart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2.18723E-7</cdr:y>
    </cdr:from>
    <cdr:to>
      <cdr:x>0.91177</cdr:x>
      <cdr:y>0.0941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0" y="1"/>
          <a:ext cx="7086624" cy="43020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pPr algn="ctr"/>
          <a:r>
            <a:rPr lang="ru-RU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                         </a:t>
          </a:r>
          <a:r>
            <a:rPr lang="ru-RU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Доходы</a:t>
          </a:r>
          <a:r>
            <a:rPr lang="ru-RU" sz="2400" b="1" cap="none" spc="0" baseline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 бюджета за 2020-2023 г.г. </a:t>
          </a:r>
          <a:endParaRPr lang="ru-RU" sz="5400" b="1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lumMod val="7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2143116"/>
            <a:ext cx="7772400" cy="197510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«Бюджет для граждан»</a:t>
            </a:r>
            <a:br>
              <a:rPr lang="ru-RU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 по исполнению бюджета </a:t>
            </a:r>
            <a:r>
              <a:rPr lang="ru-RU" dirty="0" err="1" smtClean="0">
                <a:solidFill>
                  <a:schemeClr val="bg2">
                    <a:lumMod val="75000"/>
                  </a:schemeClr>
                </a:solidFill>
              </a:rPr>
              <a:t>Виллозского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 городского поселения за 2023 год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357166"/>
            <a:ext cx="7772400" cy="559482"/>
          </a:xfrm>
        </p:spPr>
        <p:txBody>
          <a:bodyPr/>
          <a:lstStyle/>
          <a:p>
            <a:pPr algn="ctr"/>
            <a:r>
              <a:rPr lang="ru-RU" sz="2400" b="1" dirty="0" err="1" smtClean="0">
                <a:solidFill>
                  <a:schemeClr val="tx2">
                    <a:lumMod val="25000"/>
                  </a:schemeClr>
                </a:solidFill>
              </a:rPr>
              <a:t>Виллозское</a:t>
            </a:r>
            <a:r>
              <a:rPr lang="ru-RU" sz="2400" b="1" dirty="0" smtClean="0">
                <a:solidFill>
                  <a:schemeClr val="tx2">
                    <a:lumMod val="25000"/>
                  </a:schemeClr>
                </a:solidFill>
              </a:rPr>
              <a:t> городское поселение</a:t>
            </a:r>
            <a:endParaRPr lang="ru-RU" sz="2400" b="1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57224" y="1214422"/>
            <a:ext cx="80724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     </a:t>
            </a:r>
            <a:r>
              <a:rPr lang="ru-RU" dirty="0" err="1" smtClean="0">
                <a:solidFill>
                  <a:schemeClr val="tx2">
                    <a:lumMod val="25000"/>
                  </a:schemeClr>
                </a:solidFill>
              </a:rPr>
              <a:t>Виллозское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городское поселение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граничит на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севере и востоке — с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Санкт-Петербургом,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на юге — с Гатчинским муниципальным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районом, 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на западе — с </a:t>
            </a:r>
            <a:r>
              <a:rPr lang="ru-RU" dirty="0" err="1" smtClean="0">
                <a:solidFill>
                  <a:schemeClr val="tx2">
                    <a:lumMod val="25000"/>
                  </a:schemeClr>
                </a:solidFill>
              </a:rPr>
              <a:t>Лаголовским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 сельским поселением.</a:t>
            </a:r>
            <a:endParaRPr lang="ru-RU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57224" y="2143116"/>
            <a:ext cx="80010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     Административный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центр </a:t>
            </a:r>
            <a:r>
              <a:rPr lang="ru-RU" dirty="0" err="1" smtClean="0">
                <a:solidFill>
                  <a:schemeClr val="tx2">
                    <a:lumMod val="25000"/>
                  </a:schemeClr>
                </a:solidFill>
              </a:rPr>
              <a:t>Виллозского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 городского поселения — городской поселок </a:t>
            </a:r>
            <a:r>
              <a:rPr lang="ru-RU" dirty="0" err="1" smtClean="0">
                <a:solidFill>
                  <a:schemeClr val="tx2">
                    <a:lumMod val="25000"/>
                  </a:schemeClr>
                </a:solidFill>
              </a:rPr>
              <a:t>Виллози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.</a:t>
            </a:r>
          </a:p>
          <a:p>
            <a:pPr algn="just"/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Городской поселок  расположен в восточной части района в 30 км к юго-востоку от административного центра района — города Ломоносов. Вплотную примыкает к территории Красносельского района Санкт-Петербурга. Расположен на юго-западном берегу </a:t>
            </a:r>
            <a:r>
              <a:rPr lang="ru-RU" dirty="0" err="1" smtClean="0">
                <a:solidFill>
                  <a:schemeClr val="tx2">
                    <a:lumMod val="25000"/>
                  </a:schemeClr>
                </a:solidFill>
              </a:rPr>
              <a:t>Дудергофского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 озера.</a:t>
            </a:r>
            <a:endParaRPr lang="ru-RU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57224" y="4000504"/>
            <a:ext cx="81439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На территории поселения расположены 14 населенных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пунктов: </a:t>
            </a:r>
            <a:r>
              <a:rPr lang="ru-RU" dirty="0" err="1" smtClean="0">
                <a:solidFill>
                  <a:schemeClr val="tx2">
                    <a:lumMod val="25000"/>
                  </a:schemeClr>
                </a:solidFill>
              </a:rPr>
              <a:t>д.Аропаккузи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tx2">
                    <a:lumMod val="25000"/>
                  </a:schemeClr>
                </a:solidFill>
              </a:rPr>
              <a:t>д.Вариксолово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tx2">
                    <a:lumMod val="25000"/>
                  </a:schemeClr>
                </a:solidFill>
              </a:rPr>
              <a:t>д.Виллози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tx2">
                    <a:lumMod val="25000"/>
                  </a:schemeClr>
                </a:solidFill>
              </a:rPr>
              <a:t>д.Кавелахта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tx2">
                    <a:lumMod val="25000"/>
                  </a:schemeClr>
                </a:solidFill>
              </a:rPr>
              <a:t>д.Карвала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, д.Малое </a:t>
            </a:r>
            <a:r>
              <a:rPr lang="ru-RU" dirty="0" err="1" smtClean="0">
                <a:solidFill>
                  <a:schemeClr val="tx2">
                    <a:lumMod val="25000"/>
                  </a:schemeClr>
                </a:solidFill>
              </a:rPr>
              <a:t>Карлино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tx2">
                    <a:lumMod val="25000"/>
                  </a:schemeClr>
                </a:solidFill>
              </a:rPr>
              <a:t>д.Мурилово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tx2">
                    <a:lumMod val="25000"/>
                  </a:schemeClr>
                </a:solidFill>
              </a:rPr>
              <a:t>д.Мюреля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tx2">
                    <a:lumMod val="25000"/>
                  </a:schemeClr>
                </a:solidFill>
              </a:rPr>
              <a:t>д.Перекюля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tx2">
                    <a:lumMod val="25000"/>
                  </a:schemeClr>
                </a:solidFill>
              </a:rPr>
              <a:t>д.Пикколово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tx2">
                    <a:lumMod val="25000"/>
                  </a:schemeClr>
                </a:solidFill>
              </a:rPr>
              <a:t>д.Рассколово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tx2">
                    <a:lumMod val="25000"/>
                  </a:schemeClr>
                </a:solidFill>
              </a:rPr>
              <a:t>д.Ретселя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tx2">
                    <a:lumMod val="25000"/>
                  </a:schemeClr>
                </a:solidFill>
              </a:rPr>
              <a:t>д.Саксолово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tx2">
                    <a:lumMod val="25000"/>
                  </a:schemeClr>
                </a:solidFill>
              </a:rPr>
              <a:t>пос.Новогорелово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.</a:t>
            </a:r>
            <a:endParaRPr lang="ru-RU" dirty="0">
              <a:solidFill>
                <a:schemeClr val="tx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559482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chemeClr val="tx2">
                    <a:lumMod val="25000"/>
                  </a:schemeClr>
                </a:solidFill>
              </a:rPr>
              <a:t>Численность населения в 2023 г.</a:t>
            </a:r>
            <a:endParaRPr lang="ru-RU" sz="2400" b="1" dirty="0">
              <a:solidFill>
                <a:schemeClr val="tx2">
                  <a:lumMod val="25000"/>
                </a:schemeClr>
              </a:solidFill>
            </a:endParaRPr>
          </a:p>
        </p:txBody>
      </p:sp>
      <p:pic>
        <p:nvPicPr>
          <p:cNvPr id="5" name="Содержимое 4">
            <a:extLst>
              <a:ext uri="{FF2B5EF4-FFF2-40B4-BE49-F238E27FC236}">
                <a16:creationId xmlns:a16="http://schemas.microsoft.com/office/drawing/2014/main" xmlns="" id="{BDD28AB1-8D07-DDFF-A0EB-0BCB650EB4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85852" y="1285860"/>
            <a:ext cx="6500858" cy="330960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85852" y="5000636"/>
            <a:ext cx="70009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На территории муниципального образования </a:t>
            </a:r>
            <a:r>
              <a:rPr lang="ru-RU" dirty="0" err="1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Виллозское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 городское поселение зарегистрировано  13 577  человек,  что на  1393 1393 человека больше, чем в 2022 году.</a:t>
            </a:r>
            <a:endParaRPr lang="ru-RU" dirty="0">
              <a:solidFill>
                <a:schemeClr val="tx2">
                  <a:lumMod val="25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559482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chemeClr val="tx2">
                    <a:lumMod val="25000"/>
                  </a:schemeClr>
                </a:solidFill>
              </a:rPr>
              <a:t>Основные показатели бюджета</a:t>
            </a:r>
            <a:endParaRPr lang="ru-RU" sz="2400" b="1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14612" y="1285860"/>
            <a:ext cx="4643470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solidFill>
                  <a:schemeClr val="tx2">
                    <a:lumMod val="25000"/>
                  </a:schemeClr>
                </a:solidFill>
              </a:rPr>
              <a:t>Доходы бюджета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- поступающие в бюджет денежные средства</a:t>
            </a:r>
            <a:endParaRPr lang="ru-RU" dirty="0">
              <a:solidFill>
                <a:schemeClr val="tx2">
                  <a:lumMod val="25000"/>
                </a:schemeClr>
              </a:solidFill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rot="10800000" flipV="1">
            <a:off x="2000232" y="2000240"/>
            <a:ext cx="1143008" cy="1071570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00100" y="3071810"/>
            <a:ext cx="1928826" cy="20717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 smtClean="0">
                <a:solidFill>
                  <a:schemeClr val="tx2">
                    <a:lumMod val="25000"/>
                  </a:schemeClr>
                </a:solidFill>
              </a:rPr>
              <a:t>Налоговые доходы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</a:rPr>
              <a:t>-доходы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</a:rPr>
              <a:t>от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</a:rPr>
              <a:t>поступления региональных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</a:rPr>
              <a:t>и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</a:rPr>
              <a:t>местных налогов 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</a:rPr>
              <a:t>и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</a:rPr>
              <a:t>сборов,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</a:rPr>
              <a:t>а также пени и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</a:rPr>
              <a:t>штрафов</a:t>
            </a:r>
            <a:endParaRPr lang="ru-RU" sz="1600" dirty="0">
              <a:solidFill>
                <a:schemeClr val="tx2">
                  <a:lumMod val="25000"/>
                </a:schemeClr>
              </a:solidFill>
            </a:endParaRPr>
          </a:p>
        </p:txBody>
      </p:sp>
      <p:cxnSp>
        <p:nvCxnSpPr>
          <p:cNvPr id="15" name="Прямая со стрелкой 14"/>
          <p:cNvCxnSpPr>
            <a:stCxn id="4" idx="2"/>
          </p:cNvCxnSpPr>
          <p:nvPr/>
        </p:nvCxnSpPr>
        <p:spPr>
          <a:xfrm rot="5400000">
            <a:off x="4446983" y="2553886"/>
            <a:ext cx="1143010" cy="35719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3500430" y="3143248"/>
            <a:ext cx="2714644" cy="26432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 smtClean="0">
                <a:solidFill>
                  <a:schemeClr val="tx2">
                    <a:lumMod val="25000"/>
                  </a:schemeClr>
                </a:solidFill>
              </a:rPr>
              <a:t>Неналоговые </a:t>
            </a:r>
            <a:r>
              <a:rPr lang="ru-RU" sz="1600" b="1" u="sng" dirty="0" smtClean="0">
                <a:solidFill>
                  <a:schemeClr val="tx2">
                    <a:lumMod val="25000"/>
                  </a:schemeClr>
                </a:solidFill>
              </a:rPr>
              <a:t>доходы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</a:rPr>
              <a:t>-доходы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</a:rPr>
              <a:t> от использования имущества, находящегося в муниципальной собственности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</a:rPr>
              <a:t>,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</a:rPr>
              <a:t> от оказания платных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</a:rPr>
              <a:t>услуг,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</a:rPr>
              <a:t> доходы от продажи материальных и нематериальных активов, штрафы, санкции, возмещение ущерба </a:t>
            </a:r>
            <a:endParaRPr lang="ru-RU" sz="1600" dirty="0">
              <a:solidFill>
                <a:schemeClr val="tx2">
                  <a:lumMod val="25000"/>
                </a:schemeClr>
              </a:solidFill>
            </a:endParaRPr>
          </a:p>
        </p:txBody>
      </p:sp>
      <p:cxnSp>
        <p:nvCxnSpPr>
          <p:cNvPr id="19" name="Прямая со стрелкой 18"/>
          <p:cNvCxnSpPr>
            <a:endCxn id="20" idx="0"/>
          </p:cNvCxnSpPr>
          <p:nvPr/>
        </p:nvCxnSpPr>
        <p:spPr>
          <a:xfrm>
            <a:off x="6572264" y="2000240"/>
            <a:ext cx="1214446" cy="1000132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6643702" y="3000372"/>
            <a:ext cx="2286016" cy="2428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 smtClean="0">
                <a:solidFill>
                  <a:schemeClr val="tx2">
                    <a:lumMod val="25000"/>
                  </a:schemeClr>
                </a:solidFill>
              </a:rPr>
              <a:t>Безвозмездные поступления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</a:rPr>
              <a:t> -дотации, субсидии,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</a:rPr>
              <a:t>субвенции из федерального бюджета и (или) из бюджетов субъектов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</a:rPr>
              <a:t>РФ,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</a:rPr>
              <a:t>иные межбюджетные трансферты </a:t>
            </a:r>
            <a:endParaRPr lang="ru-RU" sz="1600" dirty="0">
              <a:solidFill>
                <a:schemeClr val="tx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214678" y="285728"/>
            <a:ext cx="3429024" cy="142876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solidFill>
                  <a:schemeClr val="tx2">
                    <a:lumMod val="25000"/>
                  </a:schemeClr>
                </a:solidFill>
              </a:rPr>
              <a:t>Расходы бюджета-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выплачиваемые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из бюджета денежные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средства </a:t>
            </a:r>
            <a:endParaRPr lang="ru-RU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00100" y="2071678"/>
            <a:ext cx="7715304" cy="4500594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 smtClean="0">
                <a:solidFill>
                  <a:schemeClr val="tx2">
                    <a:lumMod val="25000"/>
                  </a:schemeClr>
                </a:solidFill>
              </a:rPr>
              <a:t>Виды расходов местного бюджета</a:t>
            </a:r>
          </a:p>
          <a:p>
            <a:pPr algn="ctr"/>
            <a:endParaRPr lang="ru-RU" sz="1600" b="1" u="sng" dirty="0" smtClean="0">
              <a:solidFill>
                <a:schemeClr val="tx2">
                  <a:lumMod val="25000"/>
                </a:schemeClr>
              </a:solidFill>
            </a:endParaRPr>
          </a:p>
          <a:p>
            <a:r>
              <a:rPr lang="ru-RU" sz="1600" b="1" dirty="0" smtClean="0">
                <a:solidFill>
                  <a:schemeClr val="tx2">
                    <a:lumMod val="25000"/>
                  </a:schemeClr>
                </a:solidFill>
              </a:rPr>
              <a:t>1.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</a:rPr>
              <a:t> расходы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</a:rPr>
              <a:t>, связанные с решением вопросов местного значения, установленные законодательством Российской Федерации и законодательством субъекта Российской Федерации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</a:rPr>
              <a:t>;</a:t>
            </a:r>
            <a:endParaRPr lang="ru-RU" sz="1600" dirty="0" smtClean="0">
              <a:solidFill>
                <a:schemeClr val="tx2">
                  <a:lumMod val="25000"/>
                </a:schemeClr>
              </a:solidFill>
            </a:endParaRPr>
          </a:p>
          <a:p>
            <a:r>
              <a:rPr lang="ru-RU" sz="1600" b="1" dirty="0" smtClean="0">
                <a:solidFill>
                  <a:schemeClr val="tx2">
                    <a:lumMod val="25000"/>
                  </a:schemeClr>
                </a:solidFill>
              </a:rPr>
              <a:t>2.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</a:rPr>
              <a:t>расходы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</a:rPr>
              <a:t>, связанные с осуществлением отдельных государственных полномочий, переданных органам местного самоуправления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</a:rPr>
              <a:t>;</a:t>
            </a:r>
            <a:endParaRPr lang="ru-RU" sz="1600" dirty="0" smtClean="0">
              <a:solidFill>
                <a:schemeClr val="tx2">
                  <a:lumMod val="25000"/>
                </a:schemeClr>
              </a:solidFill>
            </a:endParaRPr>
          </a:p>
          <a:p>
            <a:r>
              <a:rPr lang="ru-RU" sz="1600" b="1" dirty="0" smtClean="0">
                <a:solidFill>
                  <a:schemeClr val="tx2">
                    <a:lumMod val="25000"/>
                  </a:schemeClr>
                </a:solidFill>
              </a:rPr>
              <a:t>3. 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</a:rPr>
              <a:t>расходы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</a:rPr>
              <a:t>, связанные с обслуживанием и погашением долга по муниципальным займам;</a:t>
            </a:r>
          </a:p>
          <a:p>
            <a:r>
              <a:rPr lang="ru-RU" sz="1600" b="1" dirty="0" smtClean="0">
                <a:solidFill>
                  <a:schemeClr val="tx2">
                    <a:lumMod val="25000"/>
                  </a:schemeClr>
                </a:solidFill>
              </a:rPr>
              <a:t>4. 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</a:rPr>
              <a:t>расходы, связанные с обслуживанием и погашением муниципального долга по ссудам;</a:t>
            </a:r>
          </a:p>
          <a:p>
            <a:r>
              <a:rPr lang="ru-RU" sz="1600" b="1" dirty="0" smtClean="0">
                <a:solidFill>
                  <a:schemeClr val="tx2">
                    <a:lumMod val="25000"/>
                  </a:schemeClr>
                </a:solidFill>
              </a:rPr>
              <a:t>5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</a:rPr>
              <a:t>.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</a:rPr>
              <a:t>ассигнования на страхование муниципальных служащих, объектов муниципальной собственности, а также гражданской ответственности и предпринимательского риска;</a:t>
            </a:r>
          </a:p>
          <a:p>
            <a:r>
              <a:rPr lang="ru-RU" sz="1600" b="1" dirty="0" smtClean="0">
                <a:solidFill>
                  <a:schemeClr val="tx2">
                    <a:lumMod val="25000"/>
                  </a:schemeClr>
                </a:solidFill>
              </a:rPr>
              <a:t>6. 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</a:rPr>
              <a:t>иные расходы, предусмотренные уставом муниципального образования</a:t>
            </a:r>
            <a:endParaRPr lang="ru-RU" sz="1600" dirty="0">
              <a:solidFill>
                <a:schemeClr val="tx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 smtClean="0">
                <a:solidFill>
                  <a:schemeClr val="tx2">
                    <a:lumMod val="25000"/>
                  </a:schemeClr>
                </a:solidFill>
              </a:rPr>
              <a:t>Основные характеристики бюджета </a:t>
            </a:r>
            <a:r>
              <a:rPr lang="ru-RU" sz="2400" b="1" dirty="0" err="1" smtClean="0">
                <a:solidFill>
                  <a:schemeClr val="tx2">
                    <a:lumMod val="25000"/>
                  </a:schemeClr>
                </a:solidFill>
              </a:rPr>
              <a:t>Виллозского</a:t>
            </a:r>
            <a:r>
              <a:rPr lang="ru-RU" sz="2400" b="1" dirty="0" smtClean="0">
                <a:solidFill>
                  <a:schemeClr val="tx2">
                    <a:lumMod val="25000"/>
                  </a:schemeClr>
                </a:solidFill>
              </a:rPr>
              <a:t> городского поселения на 2023 г.</a:t>
            </a:r>
            <a:endParaRPr lang="ru-RU" sz="2400" b="1" dirty="0">
              <a:solidFill>
                <a:schemeClr val="tx2">
                  <a:lumMod val="25000"/>
                </a:schemeClr>
              </a:solidFill>
            </a:endParaRPr>
          </a:p>
        </p:txBody>
      </p:sp>
      <p:graphicFrame>
        <p:nvGraphicFramePr>
          <p:cNvPr id="4" name="Содержимое 4"/>
          <p:cNvGraphicFramePr>
            <a:graphicFrameLocks noGrp="1"/>
          </p:cNvGraphicFramePr>
          <p:nvPr>
            <p:ph idx="1"/>
          </p:nvPr>
        </p:nvGraphicFramePr>
        <p:xfrm>
          <a:off x="857224" y="1982470"/>
          <a:ext cx="7829576" cy="28752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7394"/>
                <a:gridCol w="1957394"/>
                <a:gridCol w="1957394"/>
                <a:gridCol w="1957394"/>
              </a:tblGrid>
              <a:tr h="14376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Первоначальный план, тыс. руб.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Уточненный план, тыс. руб.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Изменение показателей  (+;-)</a:t>
                      </a:r>
                      <a:endParaRPr lang="ru-RU" sz="200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7921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Доходы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467 592,1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475 104,5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+ 7 512,4</a:t>
                      </a:r>
                    </a:p>
                  </a:txBody>
                  <a:tcPr marL="68580" marR="68580" marT="0" marB="0"/>
                </a:tc>
              </a:tr>
              <a:tr h="47921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Расходы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615 267,9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490 015,4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-125 252,5</a:t>
                      </a:r>
                    </a:p>
                  </a:txBody>
                  <a:tcPr marL="68580" marR="68580" marT="0" marB="0"/>
                </a:tc>
              </a:tr>
              <a:tr h="47921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Дефицит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-147 675,8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-14 910,9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-132 764,9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14290"/>
            <a:ext cx="7772400" cy="914400"/>
          </a:xfrm>
        </p:spPr>
        <p:txBody>
          <a:bodyPr/>
          <a:lstStyle/>
          <a:p>
            <a:pPr algn="ctr" fontAlgn="b"/>
            <a:r>
              <a:rPr lang="ru-RU" sz="2400" b="1" dirty="0" smtClean="0">
                <a:solidFill>
                  <a:srgbClr val="002060"/>
                </a:solidFill>
              </a:rPr>
              <a:t>Анализ доходной части бюджета </a:t>
            </a:r>
            <a:r>
              <a:rPr lang="ru-RU" sz="2400" b="1" dirty="0" err="1" smtClean="0">
                <a:solidFill>
                  <a:srgbClr val="002060"/>
                </a:solidFill>
              </a:rPr>
              <a:t>Виллозского</a:t>
            </a:r>
            <a:r>
              <a:rPr lang="ru-RU" sz="2400" b="1" dirty="0" smtClean="0">
                <a:solidFill>
                  <a:srgbClr val="002060"/>
                </a:solidFill>
              </a:rPr>
              <a:t> городского поселения за 2020-2023 г.</a:t>
            </a:r>
            <a:r>
              <a:rPr lang="ru-RU" sz="2800" b="1" dirty="0" smtClean="0">
                <a:solidFill>
                  <a:srgbClr val="002060"/>
                </a:solidFill>
              </a:rPr>
              <a:t/>
            </a:r>
            <a:br>
              <a:rPr lang="ru-RU" sz="2800" b="1" dirty="0" smtClean="0">
                <a:solidFill>
                  <a:srgbClr val="002060"/>
                </a:solidFill>
              </a:rPr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800" dirty="0">
              <a:solidFill>
                <a:srgbClr val="002060"/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500034" y="1214422"/>
          <a:ext cx="8501125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2641"/>
                <a:gridCol w="1170705"/>
                <a:gridCol w="1296781"/>
                <a:gridCol w="864521"/>
                <a:gridCol w="1296781"/>
                <a:gridCol w="936564"/>
                <a:gridCol w="1152695"/>
                <a:gridCol w="720437"/>
              </a:tblGrid>
              <a:tr h="1752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поступления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2020 г., тыс. руб.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2021 г.тыс. руб.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 изменений к 2020 г.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2022 г.тыс. руб.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 изменений к 2021 г.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2023 г.тыс. руб.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 изменений к 2022 г.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8851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Налоговые доходы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337674.6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374885.9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111,0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421585.0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112,5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501532.9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118,9</a:t>
                      </a:r>
                    </a:p>
                  </a:txBody>
                  <a:tcPr marL="68580" marR="68580" marT="0" marB="0" anchor="ctr"/>
                </a:tc>
              </a:tr>
              <a:tr h="78851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Неналоговые доходы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20062.2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45384.4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225,8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60135.8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132,5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56769.3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94,5</a:t>
                      </a:r>
                    </a:p>
                  </a:txBody>
                  <a:tcPr marL="68580" marR="68580" marT="0" marB="0" anchor="ctr"/>
                </a:tc>
              </a:tr>
              <a:tr h="105135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Безвозмездные поступления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47080.2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83910.5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178,1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138622.2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165,2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54006.5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39,0</a:t>
                      </a:r>
                    </a:p>
                  </a:txBody>
                  <a:tcPr marL="68580" marR="68580" marT="0" marB="0" anchor="ctr"/>
                </a:tc>
              </a:tr>
              <a:tr h="52567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Всего доходов 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404817.0</a:t>
                      </a:r>
                      <a:endParaRPr lang="ru-RU" sz="200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504180.8</a:t>
                      </a:r>
                      <a:endParaRPr lang="ru-RU" sz="200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124,5</a:t>
                      </a:r>
                      <a:endParaRPr lang="ru-RU" sz="200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620343.0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123,0</a:t>
                      </a:r>
                      <a:endParaRPr lang="ru-RU" sz="200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612308.7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98,7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357166"/>
            <a:ext cx="7772400" cy="714380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chemeClr val="tx2">
                    <a:lumMod val="25000"/>
                  </a:schemeClr>
                </a:solidFill>
              </a:rPr>
              <a:t>Исполнение доходной части бюджета</a:t>
            </a:r>
            <a:endParaRPr lang="ru-RU" sz="2400" b="1" dirty="0">
              <a:solidFill>
                <a:schemeClr val="tx2">
                  <a:lumMod val="25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42910" y="1928802"/>
          <a:ext cx="7772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500042"/>
            <a:ext cx="7758138" cy="5855518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ru-RU" dirty="0" smtClean="0">
                <a:solidFill>
                  <a:srgbClr val="002060"/>
                </a:solidFill>
              </a:rPr>
              <a:t>Прогноз поступлений доходной части  бюджета МО на 2023 год составляют – 475 104,5 тыс. руб.,</a:t>
            </a:r>
          </a:p>
          <a:p>
            <a:pPr algn="just">
              <a:buNone/>
            </a:pPr>
            <a:r>
              <a:rPr lang="ru-RU" dirty="0" smtClean="0">
                <a:solidFill>
                  <a:srgbClr val="002060"/>
                </a:solidFill>
              </a:rPr>
              <a:t>Фактическое поступление доходов за 2023 год составило 612 308,7  тыс. рублей, что составило 128,9  % от запланированного объема.</a:t>
            </a:r>
          </a:p>
          <a:p>
            <a:pPr algn="just">
              <a:buNone/>
            </a:pPr>
            <a:r>
              <a:rPr lang="ru-RU" dirty="0" smtClean="0">
                <a:solidFill>
                  <a:srgbClr val="002060"/>
                </a:solidFill>
              </a:rPr>
              <a:t>Из общей суммы собственных доходов на долю налоговых доходов приходится  501 532,9 тыс. руб. (81,9 % от общей суммы поступлений на 2023 год), на долю неналоговых доходов – 56 769,3 тыс. руб. (9,3 % от общей суммы поступлений), безвозмездные целевые поступления составили 54 006,5 тыс. руб. (8,8 % от общей суммы поступлений).</a:t>
            </a:r>
          </a:p>
          <a:p>
            <a:pPr algn="just">
              <a:buNone/>
            </a:pPr>
            <a:r>
              <a:rPr lang="ru-RU" dirty="0" smtClean="0">
                <a:solidFill>
                  <a:srgbClr val="002060"/>
                </a:solidFill>
              </a:rPr>
              <a:t>По данным за период с 2020 года по 2023 год показатель доходной части бюджета  ежегодно увеличивается. Общий объем налоговых и неналоговых поступлений в 2023 году по сравнению с 2022 годом увеличился на 79 581,2 тыс. руб. или на 15,9 %.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357166"/>
            <a:ext cx="7772400" cy="914400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chemeClr val="tx2">
                    <a:lumMod val="25000"/>
                  </a:schemeClr>
                </a:solidFill>
              </a:rPr>
              <a:t>Исполнение расходной части бюджета</a:t>
            </a:r>
            <a:endParaRPr lang="ru-RU" sz="2400" b="1" dirty="0">
              <a:solidFill>
                <a:schemeClr val="tx2">
                  <a:lumMod val="25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785786" y="1643050"/>
          <a:ext cx="7901014" cy="4713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7772400" cy="1140736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chemeClr val="tx2">
                    <a:lumMod val="25000"/>
                  </a:schemeClr>
                </a:solidFill>
              </a:rPr>
              <a:t>Исполнение расходной части бюджета </a:t>
            </a:r>
            <a:r>
              <a:rPr lang="ru-RU" sz="2000" b="1" dirty="0" err="1" smtClean="0">
                <a:solidFill>
                  <a:schemeClr val="tx2">
                    <a:lumMod val="25000"/>
                  </a:schemeClr>
                </a:solidFill>
              </a:rPr>
              <a:t>Виллозского</a:t>
            </a:r>
            <a:r>
              <a:rPr lang="ru-RU" sz="2000" b="1" dirty="0" smtClean="0">
                <a:solidFill>
                  <a:schemeClr val="tx2">
                    <a:lumMod val="25000"/>
                  </a:schemeClr>
                </a:solidFill>
              </a:rPr>
              <a:t> городского поселения </a:t>
            </a:r>
            <a:r>
              <a:rPr lang="ru-RU" sz="2000" b="1" dirty="0" smtClean="0">
                <a:solidFill>
                  <a:schemeClr val="tx2">
                    <a:lumMod val="25000"/>
                  </a:schemeClr>
                </a:solidFill>
              </a:rPr>
              <a:t>по разделам бюджетной классификации за </a:t>
            </a:r>
            <a:r>
              <a:rPr lang="ru-RU" sz="2000" b="1" dirty="0" smtClean="0">
                <a:solidFill>
                  <a:schemeClr val="tx2">
                    <a:lumMod val="25000"/>
                  </a:schemeClr>
                </a:solidFill>
              </a:rPr>
              <a:t>2023 г.</a:t>
            </a:r>
            <a:endParaRPr lang="ru-RU" sz="2000" dirty="0">
              <a:solidFill>
                <a:schemeClr val="tx2">
                  <a:lumMod val="25000"/>
                </a:schemeClr>
              </a:solidFill>
            </a:endParaRPr>
          </a:p>
        </p:txBody>
      </p:sp>
      <p:graphicFrame>
        <p:nvGraphicFramePr>
          <p:cNvPr id="4" name="Содержимое 7"/>
          <p:cNvGraphicFramePr>
            <a:graphicFrameLocks noGrp="1"/>
          </p:cNvGraphicFramePr>
          <p:nvPr>
            <p:ph idx="1"/>
          </p:nvPr>
        </p:nvGraphicFramePr>
        <p:xfrm>
          <a:off x="857223" y="928675"/>
          <a:ext cx="7858180" cy="56593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1100"/>
                <a:gridCol w="1121544"/>
                <a:gridCol w="945594"/>
                <a:gridCol w="1416385"/>
                <a:gridCol w="673557"/>
              </a:tblGrid>
              <a:tr h="7268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Наименование направления расходования средств бюджета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Раздел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Исполнено тыс. руб.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План на 2023 г., тыс. руб.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Исполнено, %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11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ОБЩЕГОСУДАРСТВЕННЫЕ ВОПРОСЫ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01 00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52 132.1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67 991.0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76.7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11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НАЦИОНАЛЬНАЯ ОБОРОНА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02 00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314.6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314.6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100.0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363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НАЦИОНАЛЬНАЯ БЕЗОПАСНОСТЬ И ПРАВООХРАНИТЕЛЬНАЯ ДЕЯТЕЛЬНОСТЬ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03 00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7 702.6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9 920.0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77.6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11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НАЦИОНАЛЬНАЯ ЭКОНОМИКА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04 00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24 562.5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31 813.4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77.2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841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ЖИЛИЩНО-КОММУНАЛЬНОЕ ХОЗЯЙСТВО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05 00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114 735.6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144 084.4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79.6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11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ОХРАНА ОКРУЖАЮЩЕЙ СРЕДЫ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06 00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62 508.7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63 214.9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98.9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11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ОБРАЗОВАНИЕ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0700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79.2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530.0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14.9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11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КУЛЬТУРА, КИНЕМАТОГРАФИЯ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08 00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42 967.3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50 132.0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85.7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11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СОЦИАЛЬНАЯ ПОЛИТИКА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10 00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6 511.9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11 350.0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57.4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11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 ФИЗИЧЕСКАЯ КУЛЬТУРА И СПОРТ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11 00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42 997.9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110 215.0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39.0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11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СРЕДСТВА МАССОВОЙ ИНФОРМАЦИИ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12 00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435.0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450.0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96.7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629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ИТОГО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354 947.4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490 015.4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72.4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706902" y="1285860"/>
            <a:ext cx="8079940" cy="521497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dirty="0" smtClean="0">
                <a:solidFill>
                  <a:srgbClr val="002060"/>
                </a:solidFill>
              </a:rPr>
              <a:t>По итогам работы в 2023 г. исполнение расходной части бюджета составило 354 947,4 тыс. руб. или 72,4 % от плановых назначений на 2023 г.</a:t>
            </a:r>
          </a:p>
          <a:p>
            <a:pPr algn="just"/>
            <a:r>
              <a:rPr lang="ru-RU" sz="2400" dirty="0" smtClean="0">
                <a:solidFill>
                  <a:srgbClr val="002060"/>
                </a:solidFill>
              </a:rPr>
              <a:t>Расходы бюджета </a:t>
            </a:r>
            <a:r>
              <a:rPr lang="ru-RU" sz="2400" dirty="0" err="1" smtClean="0">
                <a:solidFill>
                  <a:srgbClr val="002060"/>
                </a:solidFill>
              </a:rPr>
              <a:t>Виллозского</a:t>
            </a:r>
            <a:r>
              <a:rPr lang="ru-RU" sz="2400" dirty="0" smtClean="0">
                <a:solidFill>
                  <a:srgbClr val="002060"/>
                </a:solidFill>
              </a:rPr>
              <a:t> городского поселения в 2023 г. осуществлялись в рамках утвержденных муниципальных программ и </a:t>
            </a:r>
            <a:r>
              <a:rPr lang="ru-RU" sz="2400" dirty="0" err="1" smtClean="0">
                <a:solidFill>
                  <a:srgbClr val="002060"/>
                </a:solidFill>
              </a:rPr>
              <a:t>непрограммных</a:t>
            </a:r>
            <a:r>
              <a:rPr lang="ru-RU" sz="2400" dirty="0" smtClean="0">
                <a:solidFill>
                  <a:srgbClr val="002060"/>
                </a:solidFill>
              </a:rPr>
              <a:t> направлений деятельности.</a:t>
            </a:r>
          </a:p>
          <a:p>
            <a:pPr algn="just"/>
            <a:r>
              <a:rPr lang="ru-RU" sz="2400" dirty="0" smtClean="0">
                <a:solidFill>
                  <a:srgbClr val="002060"/>
                </a:solidFill>
              </a:rPr>
              <a:t>Наибольший удельный вес в структуре  расходования средств бюджета в 2023 году составляют расходы на финансирование мероприятий по разделам: «Коммунальное хозяйство» - 19,7 %,  «Охрана окружающей среды» -17,6 % «Культура»- 12,1 %, от общего объема расходов, произведенных в 2023 году.</a:t>
            </a:r>
          </a:p>
          <a:p>
            <a:pPr algn="just"/>
            <a:r>
              <a:rPr lang="ru-RU" sz="2400" dirty="0" smtClean="0">
                <a:solidFill>
                  <a:schemeClr val="bg2">
                    <a:lumMod val="75000"/>
                  </a:schemeClr>
                </a:solidFill>
              </a:rPr>
              <a:t> </a:t>
            </a:r>
          </a:p>
          <a:p>
            <a:pPr algn="just"/>
            <a:endParaRPr lang="ru-RU" dirty="0" smtClean="0">
              <a:solidFill>
                <a:schemeClr val="bg2">
                  <a:lumMod val="75000"/>
                </a:schemeClr>
              </a:solidFill>
            </a:endParaRPr>
          </a:p>
          <a:p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Выполнение мероприятий в рамках муниципальных программ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2714620"/>
            <a:ext cx="4429156" cy="3581844"/>
          </a:xfrm>
        </p:spPr>
        <p:txBody>
          <a:bodyPr>
            <a:noAutofit/>
          </a:bodyPr>
          <a:lstStyle/>
          <a:p>
            <a:r>
              <a:rPr lang="ru-RU" sz="1300" b="1" dirty="0" smtClean="0">
                <a:solidFill>
                  <a:srgbClr val="002060"/>
                </a:solidFill>
              </a:rPr>
              <a:t>В 2023 году произведены  выплаты:</a:t>
            </a:r>
          </a:p>
          <a:p>
            <a:r>
              <a:rPr lang="ru-RU" sz="1300" dirty="0" smtClean="0">
                <a:solidFill>
                  <a:srgbClr val="002060"/>
                </a:solidFill>
              </a:rPr>
              <a:t>-  при рождении ребенка 57 человек;</a:t>
            </a:r>
          </a:p>
          <a:p>
            <a:r>
              <a:rPr lang="ru-RU" sz="1300" dirty="0" smtClean="0">
                <a:solidFill>
                  <a:srgbClr val="002060"/>
                </a:solidFill>
              </a:rPr>
              <a:t> - </a:t>
            </a:r>
            <a:r>
              <a:rPr lang="ru-RU" sz="1300" dirty="0" err="1" smtClean="0">
                <a:solidFill>
                  <a:srgbClr val="002060"/>
                </a:solidFill>
              </a:rPr>
              <a:t>соц</a:t>
            </a:r>
            <a:r>
              <a:rPr lang="ru-RU" sz="1300" dirty="0" smtClean="0">
                <a:solidFill>
                  <a:srgbClr val="002060"/>
                </a:solidFill>
              </a:rPr>
              <a:t> выплаты ветеранам, жителям блокадного Ленинграда, труженикам тыла и репрессированным получили 46 человек , Дети войны – 151 человек;</a:t>
            </a:r>
          </a:p>
          <a:p>
            <a:r>
              <a:rPr lang="ru-RU" sz="1300" dirty="0" smtClean="0">
                <a:solidFill>
                  <a:srgbClr val="002060"/>
                </a:solidFill>
              </a:rPr>
              <a:t>  - выплаты произведены 25 юбилярам ;</a:t>
            </a:r>
          </a:p>
          <a:p>
            <a:r>
              <a:rPr lang="ru-RU" sz="1300" dirty="0" smtClean="0">
                <a:solidFill>
                  <a:srgbClr val="002060"/>
                </a:solidFill>
              </a:rPr>
              <a:t>  - социальные выплаты за достижение высоких результатов в спортивных соревнованиях получили 18 человек;</a:t>
            </a:r>
          </a:p>
          <a:p>
            <a:r>
              <a:rPr lang="ru-RU" sz="1300" dirty="0" smtClean="0">
                <a:solidFill>
                  <a:srgbClr val="002060"/>
                </a:solidFill>
              </a:rPr>
              <a:t>   - выплату участникам и ветеранам боевых действий получили  12 человек;</a:t>
            </a:r>
          </a:p>
          <a:p>
            <a:r>
              <a:rPr lang="ru-RU" sz="1300" dirty="0" smtClean="0">
                <a:solidFill>
                  <a:srgbClr val="002060"/>
                </a:solidFill>
              </a:rPr>
              <a:t>   -выплату ко дню Работника сельского хозяйства, лицам, проработавшим не менее 30 календарных лет в сельском хозяйстве, имевшим постоянную регистрацию на территории </a:t>
            </a:r>
            <a:r>
              <a:rPr lang="ru-RU" sz="1300" dirty="0" err="1" smtClean="0">
                <a:solidFill>
                  <a:srgbClr val="002060"/>
                </a:solidFill>
              </a:rPr>
              <a:t>гп</a:t>
            </a:r>
            <a:r>
              <a:rPr lang="ru-RU" sz="1300" dirty="0" smtClean="0">
                <a:solidFill>
                  <a:srgbClr val="002060"/>
                </a:solidFill>
              </a:rPr>
              <a:t>. </a:t>
            </a:r>
            <a:r>
              <a:rPr lang="ru-RU" sz="1300" dirty="0" err="1" smtClean="0">
                <a:solidFill>
                  <a:srgbClr val="002060"/>
                </a:solidFill>
              </a:rPr>
              <a:t>Виллози</a:t>
            </a:r>
            <a:r>
              <a:rPr lang="ru-RU" sz="1300" dirty="0" smtClean="0">
                <a:solidFill>
                  <a:srgbClr val="002060"/>
                </a:solidFill>
              </a:rPr>
              <a:t> на 01 января 2017 года и имеющие постоянную регистрацию получили  – 33 чел .</a:t>
            </a:r>
            <a:endParaRPr lang="ru-RU" sz="1300" dirty="0">
              <a:solidFill>
                <a:srgbClr val="00206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2857496"/>
            <a:ext cx="4131498" cy="3438968"/>
          </a:xfrm>
        </p:spPr>
        <p:txBody>
          <a:bodyPr>
            <a:normAutofit fontScale="47500" lnSpcReduction="2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Были реализованы меры социальной поддержки по предоставлению транспортных услуг отдельным категориям граждан (организована доставка детей в школы г. Красного Села и п. Хвойный).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Меры социальной поддержки в виде периодических печатных изданий отдельным категориям граждан на сумму 280,3 тыс. рублей.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1285860"/>
            <a:ext cx="75724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Муниципальная  программа "Социальная поддержка  и предоставление услуг отдельным категориям граждан  в муниципальном образовании </a:t>
            </a:r>
            <a:r>
              <a:rPr lang="ru-RU" b="1" dirty="0" err="1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Виллозское</a:t>
            </a:r>
            <a:r>
              <a:rPr lang="ru-RU" b="1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 городское поселение Ломоносовского муниципального района Ленинградской </a:t>
            </a:r>
            <a:r>
              <a:rPr lang="ru-RU" b="1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области"</a:t>
            </a:r>
            <a:endParaRPr lang="ru-RU" b="1" dirty="0">
              <a:solidFill>
                <a:schemeClr val="tx2">
                  <a:lumMod val="2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7158" y="714356"/>
            <a:ext cx="5393540" cy="2944383"/>
          </a:xfrm>
        </p:spPr>
        <p:txBody>
          <a:bodyPr>
            <a:normAutofit fontScale="92500" lnSpcReduction="10000"/>
          </a:bodyPr>
          <a:lstStyle/>
          <a:p>
            <a:pPr marL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200" b="1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Муниципальная программа "Строительство, капитальный ремонт, ремонт и содержание автомобильных дорог общего пользования местного значения в населенных пунктах муниципального образования </a:t>
            </a:r>
            <a:r>
              <a:rPr lang="ru-RU" sz="2200" b="1" dirty="0" err="1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Виллозское</a:t>
            </a:r>
            <a:r>
              <a:rPr lang="ru-RU" sz="2200" b="1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 городское поселение Ломоносовского муниципального района Ленинградской области»</a:t>
            </a:r>
          </a:p>
          <a:p>
            <a:pPr>
              <a:buNone/>
            </a:pPr>
            <a:endParaRPr lang="ru-RU" dirty="0">
              <a:solidFill>
                <a:schemeClr val="tx2">
                  <a:lumMod val="25000"/>
                </a:schemeClr>
              </a:solidFill>
              <a:latin typeface="+mj-lt"/>
            </a:endParaRPr>
          </a:p>
        </p:txBody>
      </p:sp>
      <p:pic>
        <p:nvPicPr>
          <p:cNvPr id="7" name="Содержимое 6">
            <a:extLst>
              <a:ext uri="{FF2B5EF4-FFF2-40B4-BE49-F238E27FC236}">
                <a16:creationId xmlns:a16="http://schemas.microsoft.com/office/drawing/2014/main" xmlns="" id="{2482E3EE-75DE-5F5B-CF2D-748EBF977DA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5105400" y="1"/>
            <a:ext cx="4038600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85720" y="4000504"/>
            <a:ext cx="52864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По данной программе расходы составили </a:t>
            </a:r>
          </a:p>
          <a:p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23 234,1 тыс. руб. </a:t>
            </a:r>
            <a:endParaRPr lang="ru-RU" dirty="0">
              <a:solidFill>
                <a:schemeClr val="tx2">
                  <a:lumMod val="2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57158" y="428604"/>
            <a:ext cx="57864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Отремонтировано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щебеночное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покрытие</a:t>
            </a:r>
          </a:p>
          <a:p>
            <a:pPr>
              <a:buFontTx/>
              <a:buChar char="-"/>
            </a:pP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ул. Светлая в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д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. </a:t>
            </a:r>
            <a:r>
              <a:rPr lang="ru-RU" sz="1600" dirty="0" err="1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Саксолово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 </a:t>
            </a:r>
            <a:endParaRPr lang="ru-RU" sz="1600" dirty="0">
              <a:solidFill>
                <a:schemeClr val="tx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1142984"/>
            <a:ext cx="60007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Выполнен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ремонт дороги с укладкой </a:t>
            </a:r>
            <a:endParaRPr lang="ru-RU" sz="1600" dirty="0" smtClean="0">
              <a:solidFill>
                <a:schemeClr val="tx2">
                  <a:lumMod val="25000"/>
                </a:schemeClr>
              </a:solidFill>
              <a:latin typeface="+mj-lt"/>
            </a:endParaRPr>
          </a:p>
          <a:p>
            <a:pPr>
              <a:buFontTx/>
              <a:buChar char="-"/>
            </a:pP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асфальтобетонного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покрытия </a:t>
            </a:r>
            <a:r>
              <a:rPr lang="ru-RU" sz="1600" dirty="0" err="1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д.Пикколво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 </a:t>
            </a:r>
            <a:endParaRPr lang="ru-RU" sz="1600" dirty="0" smtClean="0">
              <a:solidFill>
                <a:schemeClr val="tx2">
                  <a:lumMod val="25000"/>
                </a:schemeClr>
              </a:solidFill>
              <a:latin typeface="+mj-lt"/>
            </a:endParaRPr>
          </a:p>
          <a:p>
            <a:pPr>
              <a:buFontTx/>
              <a:buChar char="-"/>
            </a:pP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ул.63й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Гвардейской дивизии </a:t>
            </a:r>
            <a:endParaRPr lang="ru-RU" sz="1600" dirty="0">
              <a:solidFill>
                <a:schemeClr val="tx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143116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-Заменен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участок асфальтобетона центральной дороги в д. </a:t>
            </a:r>
            <a:r>
              <a:rPr lang="ru-RU" sz="1600" dirty="0" err="1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Аропаккузи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 от региональной дороги до д.2</a:t>
            </a:r>
            <a:endParaRPr lang="ru-RU" sz="1600" dirty="0">
              <a:solidFill>
                <a:schemeClr val="tx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3143248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-Выполнен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ямочный ремонт в населенных пунктах </a:t>
            </a:r>
            <a:r>
              <a:rPr lang="ru-RU" sz="1600" dirty="0" err="1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Виллозского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 городского поселения </a:t>
            </a:r>
            <a:endParaRPr lang="ru-RU" sz="1600" dirty="0">
              <a:solidFill>
                <a:schemeClr val="tx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414338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-В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рамках реализации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3-оз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- ремонт автомобильной дороги частного сектора в </a:t>
            </a:r>
            <a:r>
              <a:rPr lang="ru-RU" sz="1600" dirty="0" err="1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гп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. </a:t>
            </a:r>
            <a:r>
              <a:rPr lang="ru-RU" sz="1600" dirty="0" err="1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Виллози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 от ДК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до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дома №1-2 на сумму 1 479,4 тыс. рублей, в том числе средства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областного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бюджета </a:t>
            </a:r>
          </a:p>
          <a:p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1 050,4 тыс. рублей</a:t>
            </a:r>
            <a:endParaRPr lang="ru-RU" sz="1600" dirty="0">
              <a:solidFill>
                <a:schemeClr val="tx2">
                  <a:lumMod val="25000"/>
                </a:schemeClr>
              </a:solidFill>
              <a:latin typeface="+mj-lt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E3F83B6-6721-3D2E-51C9-AC9B20648B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6512" y="214290"/>
            <a:ext cx="2585701" cy="189799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55FB0AAE-0B4E-DEA9-9D03-E27B5A6B60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4876" y="1142984"/>
            <a:ext cx="2981883" cy="298188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258F304-B258-3331-313D-0BFB7C5961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0628" y="3643314"/>
            <a:ext cx="3937028" cy="22145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72066" y="857232"/>
            <a:ext cx="3714776" cy="4857784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rgbClr val="002060"/>
                </a:solidFill>
              </a:rPr>
              <a:t>В сфере жилищно-коммунального хозяйства по программе </a:t>
            </a:r>
            <a:r>
              <a:rPr lang="ru-RU" sz="1600" b="1" dirty="0" smtClean="0">
                <a:solidFill>
                  <a:schemeClr val="tx2">
                    <a:lumMod val="25000"/>
                  </a:schemeClr>
                </a:solidFill>
              </a:rPr>
              <a:t>«Обеспечение устойчивого функционирования и развития объектов коммунальной инфраструктуры» </a:t>
            </a:r>
            <a:r>
              <a:rPr lang="ru-RU" sz="1600" dirty="0" smtClean="0">
                <a:solidFill>
                  <a:srgbClr val="002060"/>
                </a:solidFill>
              </a:rPr>
              <a:t>в </a:t>
            </a:r>
            <a:r>
              <a:rPr lang="ru-RU" sz="1600" dirty="0" err="1" smtClean="0">
                <a:solidFill>
                  <a:srgbClr val="002060"/>
                </a:solidFill>
              </a:rPr>
              <a:t>Виллозском</a:t>
            </a:r>
            <a:r>
              <a:rPr lang="ru-RU" sz="1600" dirty="0" smtClean="0">
                <a:solidFill>
                  <a:srgbClr val="002060"/>
                </a:solidFill>
              </a:rPr>
              <a:t> поселении проведены масштабные ремонтные работы на объектах КОС д. Малое </a:t>
            </a:r>
            <a:r>
              <a:rPr lang="ru-RU" sz="1600" dirty="0" err="1" smtClean="0">
                <a:solidFill>
                  <a:srgbClr val="002060"/>
                </a:solidFill>
              </a:rPr>
              <a:t>Карлино</a:t>
            </a:r>
            <a:r>
              <a:rPr lang="ru-RU" sz="1600" dirty="0" smtClean="0">
                <a:solidFill>
                  <a:srgbClr val="002060"/>
                </a:solidFill>
              </a:rPr>
              <a:t>, заменен надземный участок теплосети отопления между детским садом и многоквартирными домами №21 и №23, выполнен комплекс работ по модернизации системы горячего водоснабжения (ГВС) в котельной </a:t>
            </a:r>
            <a:r>
              <a:rPr lang="ru-RU" sz="1600" dirty="0" err="1" smtClean="0">
                <a:solidFill>
                  <a:srgbClr val="002060"/>
                </a:solidFill>
              </a:rPr>
              <a:t>гп</a:t>
            </a:r>
            <a:r>
              <a:rPr lang="ru-RU" sz="1600" dirty="0" smtClean="0">
                <a:solidFill>
                  <a:srgbClr val="002060"/>
                </a:solidFill>
              </a:rPr>
              <a:t>. </a:t>
            </a:r>
            <a:r>
              <a:rPr lang="ru-RU" sz="1600" dirty="0" err="1" smtClean="0">
                <a:solidFill>
                  <a:srgbClr val="002060"/>
                </a:solidFill>
              </a:rPr>
              <a:t>Виллози</a:t>
            </a:r>
            <a:r>
              <a:rPr lang="ru-RU" sz="1600" dirty="0" smtClean="0">
                <a:solidFill>
                  <a:srgbClr val="002060"/>
                </a:solidFill>
              </a:rPr>
              <a:t>, проведены работы по дооборудованию линии уличного освещения в </a:t>
            </a:r>
            <a:r>
              <a:rPr lang="ru-RU" sz="1600" dirty="0" err="1" smtClean="0">
                <a:solidFill>
                  <a:srgbClr val="002060"/>
                </a:solidFill>
              </a:rPr>
              <a:t>д.Мурилово</a:t>
            </a:r>
            <a:r>
              <a:rPr lang="ru-RU" sz="1600" dirty="0" smtClean="0">
                <a:solidFill>
                  <a:srgbClr val="002060"/>
                </a:solidFill>
              </a:rPr>
              <a:t> квартал 3</a:t>
            </a:r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357166"/>
            <a:ext cx="2314538" cy="3093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1071546"/>
            <a:ext cx="2428892" cy="3238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3000372"/>
            <a:ext cx="2500432" cy="3333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3428992" y="5572140"/>
            <a:ext cx="53578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Ассигнования освоены  в сумме   69 582,0 тыс. руб.</a:t>
            </a:r>
            <a:endParaRPr lang="ru-RU" sz="1600" dirty="0">
              <a:solidFill>
                <a:schemeClr val="tx2">
                  <a:lumMod val="2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512064"/>
            <a:ext cx="7615262" cy="1702490"/>
          </a:xfrm>
        </p:spPr>
        <p:txBody>
          <a:bodyPr/>
          <a:lstStyle/>
          <a:p>
            <a:r>
              <a:rPr lang="ru-RU" sz="2000" dirty="0" smtClean="0">
                <a:solidFill>
                  <a:srgbClr val="002060"/>
                </a:solidFill>
              </a:rPr>
              <a:t>За счет средств, выделенных НО «Фонд капитального ремонта Ленинградской области» проведен неотложный капитальный ремонт крыши многоквартирного дома в д.Малое </a:t>
            </a:r>
            <a:r>
              <a:rPr lang="ru-RU" sz="2000" dirty="0" err="1" smtClean="0">
                <a:solidFill>
                  <a:srgbClr val="002060"/>
                </a:solidFill>
              </a:rPr>
              <a:t>Карлино</a:t>
            </a:r>
            <a:r>
              <a:rPr lang="ru-RU" sz="2000" dirty="0" smtClean="0">
                <a:solidFill>
                  <a:srgbClr val="002060"/>
                </a:solidFill>
              </a:rPr>
              <a:t> д.4А, корп.1. Администрация являлась техническим заказчиком данных работ</a:t>
            </a:r>
            <a:br>
              <a:rPr lang="ru-RU" sz="2000" dirty="0" smtClean="0">
                <a:solidFill>
                  <a:srgbClr val="002060"/>
                </a:solidFill>
              </a:rPr>
            </a:b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2928934"/>
            <a:ext cx="3524274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194" y="4000504"/>
            <a:ext cx="339685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1857364"/>
            <a:ext cx="2500330" cy="3333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dirty="0" smtClean="0">
                <a:solidFill>
                  <a:schemeClr val="tx2">
                    <a:lumMod val="25000"/>
                  </a:schemeClr>
                </a:solidFill>
              </a:rPr>
              <a:t>Муниципальная программа "Газификация населенных пунктов муниципального образования </a:t>
            </a:r>
            <a:r>
              <a:rPr lang="ru-RU" sz="2000" b="1" dirty="0" err="1" smtClean="0">
                <a:solidFill>
                  <a:schemeClr val="tx2">
                    <a:lumMod val="25000"/>
                  </a:schemeClr>
                </a:solidFill>
              </a:rPr>
              <a:t>Виллозское</a:t>
            </a:r>
            <a:r>
              <a:rPr lang="ru-RU" sz="2000" b="1" dirty="0" smtClean="0">
                <a:solidFill>
                  <a:schemeClr val="tx2">
                    <a:lumMod val="25000"/>
                  </a:schemeClr>
                </a:solidFill>
              </a:rPr>
              <a:t> городское поселение Ломоносовского муниципального района Ленинградской </a:t>
            </a:r>
            <a:r>
              <a:rPr lang="ru-RU" sz="2000" b="1" dirty="0" smtClean="0">
                <a:solidFill>
                  <a:schemeClr val="tx2">
                    <a:lumMod val="25000"/>
                  </a:schemeClr>
                </a:solidFill>
              </a:rPr>
              <a:t>области"</a:t>
            </a:r>
            <a:r>
              <a:rPr lang="ru-RU" sz="2000" b="1" dirty="0" smtClean="0">
                <a:solidFill>
                  <a:schemeClr val="tx2">
                    <a:lumMod val="25000"/>
                  </a:schemeClr>
                </a:solidFill>
              </a:rPr>
              <a:t/>
            </a:r>
            <a:br>
              <a:rPr lang="ru-RU" sz="2000" b="1" dirty="0" smtClean="0">
                <a:solidFill>
                  <a:schemeClr val="tx2">
                    <a:lumMod val="25000"/>
                  </a:schemeClr>
                </a:solidFill>
              </a:rPr>
            </a:br>
            <a:endParaRPr lang="ru-RU" sz="2000" b="1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5786" y="2214554"/>
            <a:ext cx="771530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 Расходы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произведены в сумме - 506,2  тыс. руб. на следующие мероприятия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:</a:t>
            </a:r>
            <a:endParaRPr lang="ru-RU" sz="1600" dirty="0" smtClean="0">
              <a:solidFill>
                <a:schemeClr val="tx2">
                  <a:lumMod val="25000"/>
                </a:schemeClr>
              </a:solidFill>
              <a:latin typeface="+mj-lt"/>
            </a:endParaRPr>
          </a:p>
          <a:p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-  производится техническое обслуживание существующих распределительных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газопроводов</a:t>
            </a:r>
            <a:endParaRPr lang="ru-RU" sz="1600" dirty="0" smtClean="0">
              <a:solidFill>
                <a:schemeClr val="tx2">
                  <a:lumMod val="25000"/>
                </a:schemeClr>
              </a:solidFill>
              <a:latin typeface="+mj-lt"/>
            </a:endParaRPr>
          </a:p>
          <a:p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В поселении активно проходит президентская программа по </a:t>
            </a:r>
            <a:r>
              <a:rPr lang="ru-RU" sz="1600" dirty="0" err="1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догазификации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 — это подключение к газу оборудования в домовладениях граждан. </a:t>
            </a:r>
            <a:endParaRPr lang="ru-RU" sz="1600" dirty="0">
              <a:solidFill>
                <a:schemeClr val="tx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6F8B73D-C74A-E6B7-C9EE-4A2EDB5F22F4}"/>
              </a:ext>
            </a:extLst>
          </p:cNvPr>
          <p:cNvSpPr txBox="1"/>
          <p:nvPr/>
        </p:nvSpPr>
        <p:spPr>
          <a:xfrm>
            <a:off x="785786" y="4214818"/>
            <a:ext cx="80169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600" dirty="0" smtClean="0">
              <a:solidFill>
                <a:schemeClr val="tx2">
                  <a:lumMod val="25000"/>
                </a:schemeClr>
              </a:solidFill>
              <a:latin typeface="+mj-lt"/>
            </a:endParaRPr>
          </a:p>
          <a:p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В </a:t>
            </a:r>
            <a:r>
              <a:rPr lang="ru-RU" sz="1600" dirty="0">
                <a:solidFill>
                  <a:schemeClr val="tx2">
                    <a:lumMod val="25000"/>
                  </a:schemeClr>
                </a:solidFill>
                <a:latin typeface="+mj-lt"/>
              </a:rPr>
              <a:t>д. </a:t>
            </a:r>
            <a:r>
              <a:rPr lang="ru-RU" sz="1600" dirty="0" err="1">
                <a:solidFill>
                  <a:schemeClr val="tx2">
                    <a:lumMod val="25000"/>
                  </a:schemeClr>
                </a:solidFill>
                <a:latin typeface="+mj-lt"/>
              </a:rPr>
              <a:t>Ретселя</a:t>
            </a:r>
            <a:r>
              <a:rPr lang="ru-RU" sz="1600" dirty="0">
                <a:solidFill>
                  <a:schemeClr val="tx2">
                    <a:lumMod val="25000"/>
                  </a:schemeClr>
                </a:solidFill>
                <a:latin typeface="+mj-lt"/>
              </a:rPr>
              <a:t> одновременно газораспределительные сети подвели более чем к 30 домовладениям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.</a:t>
            </a:r>
            <a:endParaRPr lang="ru-RU" sz="1600" dirty="0">
              <a:solidFill>
                <a:schemeClr val="tx2">
                  <a:lumMod val="25000"/>
                </a:schemeClr>
              </a:solidFill>
              <a:latin typeface="+mj-lt"/>
            </a:endParaRPr>
          </a:p>
          <a:p>
            <a:r>
              <a:rPr lang="ru-RU" sz="1600" dirty="0">
                <a:solidFill>
                  <a:schemeClr val="tx2">
                    <a:lumMod val="25000"/>
                  </a:schemeClr>
                </a:solidFill>
                <a:latin typeface="+mj-lt"/>
              </a:rPr>
              <a:t>В </a:t>
            </a:r>
            <a:r>
              <a:rPr lang="ru-RU" sz="1600" dirty="0" err="1">
                <a:solidFill>
                  <a:schemeClr val="tx2">
                    <a:lumMod val="25000"/>
                  </a:schemeClr>
                </a:solidFill>
                <a:latin typeface="+mj-lt"/>
              </a:rPr>
              <a:t>гп</a:t>
            </a:r>
            <a:r>
              <a:rPr lang="ru-RU" sz="1600" dirty="0">
                <a:solidFill>
                  <a:schemeClr val="tx2">
                    <a:lumMod val="25000"/>
                  </a:schemeClr>
                </a:solidFill>
                <a:latin typeface="+mj-lt"/>
              </a:rPr>
              <a:t>. Виллози до границ участка газ подвели к 16 потребителям </a:t>
            </a:r>
          </a:p>
          <a:p>
            <a:r>
              <a:rPr lang="ru-RU" sz="1600" dirty="0">
                <a:solidFill>
                  <a:schemeClr val="tx2">
                    <a:lumMod val="25000"/>
                  </a:schemeClr>
                </a:solidFill>
                <a:latin typeface="+mj-lt"/>
              </a:rPr>
              <a:t>В частном секторе д, Малое Карлино возможность подключиться к газораспределительным сетям получили более 50 домовладений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b="1" dirty="0" smtClean="0">
                <a:solidFill>
                  <a:schemeClr val="tx2">
                    <a:lumMod val="25000"/>
                  </a:schemeClr>
                </a:solidFill>
              </a:rPr>
              <a:t>Муниципальная  программа «Развитие части территорий муниципального образования </a:t>
            </a:r>
            <a:r>
              <a:rPr lang="ru-RU" sz="1800" b="1" dirty="0" err="1" smtClean="0">
                <a:solidFill>
                  <a:schemeClr val="tx2">
                    <a:lumMod val="25000"/>
                  </a:schemeClr>
                </a:solidFill>
              </a:rPr>
              <a:t>Виллозское</a:t>
            </a:r>
            <a:r>
              <a:rPr lang="ru-RU" sz="1800" b="1" dirty="0" smtClean="0">
                <a:solidFill>
                  <a:schemeClr val="tx2">
                    <a:lumMod val="25000"/>
                  </a:schemeClr>
                </a:solidFill>
              </a:rPr>
              <a:t> городское поселение  Ломоносовского муниципального района Ленинградской области  на </a:t>
            </a:r>
            <a:r>
              <a:rPr lang="ru-RU" sz="1800" b="1" dirty="0" smtClean="0">
                <a:solidFill>
                  <a:schemeClr val="tx2">
                    <a:lumMod val="25000"/>
                  </a:schemeClr>
                </a:solidFill>
              </a:rPr>
              <a:t>2023 </a:t>
            </a:r>
            <a:r>
              <a:rPr lang="ru-RU" sz="1800" b="1" dirty="0" smtClean="0">
                <a:solidFill>
                  <a:schemeClr val="tx2">
                    <a:lumMod val="25000"/>
                  </a:schemeClr>
                </a:solidFill>
              </a:rPr>
              <a:t>год»:</a:t>
            </a:r>
            <a:br>
              <a:rPr lang="ru-RU" sz="1800" b="1" dirty="0" smtClean="0">
                <a:solidFill>
                  <a:schemeClr val="tx2">
                    <a:lumMod val="25000"/>
                  </a:schemeClr>
                </a:solidFill>
              </a:rPr>
            </a:br>
            <a:endParaRPr lang="ru-RU" sz="1800" b="1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28662" y="1500174"/>
            <a:ext cx="721523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Произведены расходы в размере 97 128,1 тыс. руб.</a:t>
            </a:r>
            <a:endParaRPr lang="ru-RU" sz="1600" dirty="0">
              <a:solidFill>
                <a:schemeClr val="tx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43372" y="2000240"/>
            <a:ext cx="47148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-Устройство </a:t>
            </a:r>
            <a:r>
              <a:rPr lang="ru-RU" sz="14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контейнерных площадок в д. </a:t>
            </a:r>
            <a:r>
              <a:rPr lang="ru-RU" sz="1400" dirty="0" err="1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Рассколово</a:t>
            </a:r>
            <a:r>
              <a:rPr lang="ru-RU" sz="14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, </a:t>
            </a:r>
          </a:p>
          <a:p>
            <a:r>
              <a:rPr lang="ru-RU" sz="14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д. </a:t>
            </a:r>
            <a:r>
              <a:rPr lang="ru-RU" sz="1400" dirty="0" err="1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Аропаккузи</a:t>
            </a:r>
            <a:r>
              <a:rPr lang="ru-RU" sz="14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 с поставкой оборудования на сумму 1 813,5 тыс. рублей с привлечение областного </a:t>
            </a:r>
            <a:r>
              <a:rPr lang="ru-RU" sz="1400" dirty="0" err="1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софинансирования</a:t>
            </a:r>
            <a:r>
              <a:rPr lang="ru-RU" sz="14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 в размере  1 287,6 тыс. рублей</a:t>
            </a:r>
            <a:endParaRPr lang="ru-RU" sz="1400" dirty="0">
              <a:solidFill>
                <a:schemeClr val="tx2">
                  <a:lumMod val="25000"/>
                </a:schemeClr>
              </a:solidFill>
              <a:latin typeface="+mj-lt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C082F3A-03D4-1010-FBCA-62F50C95E7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2910" y="1857364"/>
            <a:ext cx="2524143" cy="189310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286248" y="3929066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-Опил </a:t>
            </a:r>
            <a:r>
              <a:rPr lang="ru-RU" sz="14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аварийных деревьев и фрезеровка пней</a:t>
            </a:r>
            <a:endParaRPr lang="ru-RU" sz="1400" dirty="0">
              <a:solidFill>
                <a:schemeClr val="tx2">
                  <a:lumMod val="25000"/>
                </a:schemeClr>
              </a:solidFill>
              <a:latin typeface="+mj-lt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64F850B-296A-02EE-4C46-250D749077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28728" y="2857496"/>
            <a:ext cx="2595581" cy="194668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7E4495D-3DA3-E04F-0302-C190808E9279}"/>
              </a:ext>
            </a:extLst>
          </p:cNvPr>
          <p:cNvSpPr txBox="1"/>
          <p:nvPr/>
        </p:nvSpPr>
        <p:spPr>
          <a:xfrm>
            <a:off x="4214810" y="3357562"/>
            <a:ext cx="44798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-Покос </a:t>
            </a:r>
            <a:r>
              <a:rPr lang="ru-RU" sz="1400" dirty="0">
                <a:solidFill>
                  <a:schemeClr val="tx2">
                    <a:lumMod val="25000"/>
                  </a:schemeClr>
                </a:solidFill>
                <a:latin typeface="+mj-lt"/>
              </a:rPr>
              <a:t>травы производится на территории площадью 19 га семикратно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7D460DE3-F784-7ACE-076B-6A9BCCC3BD2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4575"/>
          <a:stretch/>
        </p:blipFill>
        <p:spPr>
          <a:xfrm>
            <a:off x="2000232" y="4357694"/>
            <a:ext cx="2286016" cy="2286016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4429124" y="4357694"/>
            <a:ext cx="41434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-Поставка </a:t>
            </a:r>
            <a:r>
              <a:rPr lang="ru-RU" sz="14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цветочной рассады</a:t>
            </a:r>
            <a:endParaRPr lang="ru-RU" sz="1400" dirty="0">
              <a:solidFill>
                <a:schemeClr val="tx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357686" y="4786322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- Техническое </a:t>
            </a:r>
            <a:r>
              <a:rPr lang="ru-RU" sz="14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обслуживание детских игровых комплексов (более 40 площадок)</a:t>
            </a:r>
            <a:endParaRPr lang="ru-RU" sz="1400" dirty="0">
              <a:solidFill>
                <a:schemeClr val="tx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429124" y="5357826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-Работы </a:t>
            </a:r>
            <a:r>
              <a:rPr lang="ru-RU" sz="14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по ремонту и покраске ограждений на территории </a:t>
            </a:r>
            <a:r>
              <a:rPr lang="ru-RU" sz="1400" dirty="0" err="1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Виллозского</a:t>
            </a:r>
            <a:r>
              <a:rPr lang="ru-RU" sz="14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 городского поселения</a:t>
            </a:r>
            <a:endParaRPr lang="ru-RU" sz="1400" dirty="0">
              <a:solidFill>
                <a:schemeClr val="tx2">
                  <a:lumMod val="2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1773928"/>
          </a:xfrm>
        </p:spPr>
        <p:txBody>
          <a:bodyPr/>
          <a:lstStyle/>
          <a:p>
            <a:pPr algn="ctr"/>
            <a:r>
              <a:rPr lang="ru-RU" sz="1800" b="1" dirty="0" smtClean="0">
                <a:solidFill>
                  <a:schemeClr val="tx2">
                    <a:lumMod val="25000"/>
                  </a:schemeClr>
                </a:solidFill>
              </a:rPr>
              <a:t>В рамках государственной программы Ленинградской области «Охрана окружающей среды Ленинградской области» на 2023 финансовый год, была ликвидирована несанкционированная свалка, расположенная в Северной части </a:t>
            </a:r>
            <a:r>
              <a:rPr lang="ru-RU" sz="1800" b="1" dirty="0" smtClean="0">
                <a:solidFill>
                  <a:schemeClr val="tx2">
                    <a:lumMod val="25000"/>
                  </a:schemeClr>
                </a:solidFill>
              </a:rPr>
              <a:t>производственной </a:t>
            </a:r>
            <a:r>
              <a:rPr lang="ru-RU" sz="1800" b="1" dirty="0" smtClean="0">
                <a:solidFill>
                  <a:schemeClr val="tx2">
                    <a:lumMod val="25000"/>
                  </a:schemeClr>
                </a:solidFill>
              </a:rPr>
              <a:t>зоны </a:t>
            </a:r>
            <a:r>
              <a:rPr lang="ru-RU" sz="1800" b="1" dirty="0" err="1" smtClean="0">
                <a:solidFill>
                  <a:schemeClr val="tx2">
                    <a:lumMod val="25000"/>
                  </a:schemeClr>
                </a:solidFill>
              </a:rPr>
              <a:t>Горелово</a:t>
            </a:r>
            <a:endParaRPr lang="ru-RU" sz="1800" b="1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5786" y="2071678"/>
            <a:ext cx="485778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на сумму - 60 014,9 тыс. руб.</a:t>
            </a:r>
          </a:p>
          <a:p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(в т.ч. предоставлена субсидия из областного бюджета Ленинградской области в размере </a:t>
            </a:r>
            <a:endParaRPr lang="ru-RU" dirty="0" smtClean="0">
              <a:solidFill>
                <a:schemeClr val="tx2">
                  <a:lumMod val="25000"/>
                </a:schemeClr>
              </a:solidFill>
              <a:latin typeface="+mj-lt"/>
            </a:endParaRPr>
          </a:p>
          <a:p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42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610,6 тыс. руб.</a:t>
            </a:r>
          </a:p>
          <a:p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и местного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бюджета</a:t>
            </a:r>
          </a:p>
          <a:p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17 404,3 тыс. руб.</a:t>
            </a:r>
            <a:endParaRPr lang="ru-RU" dirty="0">
              <a:solidFill>
                <a:schemeClr val="tx2">
                  <a:lumMod val="25000"/>
                </a:schemeClr>
              </a:solidFill>
              <a:latin typeface="+mj-lt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03948400-1FED-B2BF-82D9-6685F3A145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57620" y="3071810"/>
            <a:ext cx="4727718" cy="35225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b="1" dirty="0" smtClean="0">
                <a:solidFill>
                  <a:schemeClr val="tx2">
                    <a:lumMod val="25000"/>
                  </a:schemeClr>
                </a:solidFill>
              </a:rPr>
              <a:t>Муниципальная  программа "Развитие молодежной политики и спорта  в муниципальном образовании </a:t>
            </a:r>
            <a:r>
              <a:rPr lang="ru-RU" sz="1800" b="1" dirty="0" err="1" smtClean="0">
                <a:solidFill>
                  <a:schemeClr val="tx2">
                    <a:lumMod val="25000"/>
                  </a:schemeClr>
                </a:solidFill>
              </a:rPr>
              <a:t>Виллозское</a:t>
            </a:r>
            <a:r>
              <a:rPr lang="ru-RU" sz="1800" b="1" dirty="0" smtClean="0">
                <a:solidFill>
                  <a:schemeClr val="tx2">
                    <a:lumMod val="25000"/>
                  </a:schemeClr>
                </a:solidFill>
              </a:rPr>
              <a:t> городское поселение Ломоносовского муниципального района Ленинградской области "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</a:b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2000240"/>
            <a:ext cx="2893239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285992"/>
            <a:ext cx="3138510" cy="2199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28" y="3714752"/>
            <a:ext cx="2893239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68" y="4429132"/>
            <a:ext cx="2619362" cy="1964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1643042" y="1428736"/>
            <a:ext cx="57150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Ассигнования освоены на сумму </a:t>
            </a:r>
          </a:p>
          <a:p>
            <a:pPr algn="ctr"/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43 077,1 тыс. руб.</a:t>
            </a:r>
            <a:endParaRPr lang="ru-RU" sz="1600" dirty="0">
              <a:solidFill>
                <a:schemeClr val="tx2">
                  <a:lumMod val="2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14348" y="285728"/>
            <a:ext cx="8156448" cy="1345300"/>
          </a:xfrm>
        </p:spPr>
        <p:txBody>
          <a:bodyPr/>
          <a:lstStyle/>
          <a:p>
            <a:pPr algn="ctr"/>
            <a:r>
              <a:rPr lang="ru-RU" sz="1800" b="1" dirty="0" smtClean="0">
                <a:solidFill>
                  <a:schemeClr val="tx2">
                    <a:lumMod val="25000"/>
                  </a:schemeClr>
                </a:solidFill>
              </a:rPr>
              <a:t>Муниципальная программа  "Сохранение и развитие культуры и информационного (библиотечного) обслуживания на территории  муниципального образования </a:t>
            </a:r>
            <a:r>
              <a:rPr lang="ru-RU" sz="1800" b="1" dirty="0" err="1" smtClean="0">
                <a:solidFill>
                  <a:schemeClr val="tx2">
                    <a:lumMod val="25000"/>
                  </a:schemeClr>
                </a:solidFill>
              </a:rPr>
              <a:t>Виллозское</a:t>
            </a:r>
            <a:r>
              <a:rPr lang="ru-RU" sz="1800" b="1" dirty="0" smtClean="0">
                <a:solidFill>
                  <a:schemeClr val="tx2">
                    <a:lumMod val="25000"/>
                  </a:schemeClr>
                </a:solidFill>
              </a:rPr>
              <a:t> городское поселение Ломоносовского муниципального района Ленинградской области "</a:t>
            </a:r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</a:b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57290" y="1500175"/>
            <a:ext cx="70009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 В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2023 году на содержание муниципального учреждения культуры израсходовано 45 192,3 тыс.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  <a:latin typeface="+mj-lt"/>
              </a:rPr>
              <a:t>рублей.</a:t>
            </a:r>
            <a:endParaRPr lang="ru-RU" sz="1600" dirty="0" smtClean="0">
              <a:solidFill>
                <a:schemeClr val="tx2">
                  <a:lumMod val="25000"/>
                </a:schemeClr>
              </a:solidFill>
              <a:latin typeface="+mj-lt"/>
            </a:endParaRPr>
          </a:p>
          <a:p>
            <a:endParaRPr lang="ru-RU" sz="1600" dirty="0" smtClean="0">
              <a:solidFill>
                <a:schemeClr val="tx2">
                  <a:lumMod val="25000"/>
                </a:schemeClr>
              </a:solidFill>
              <a:latin typeface="+mj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6C2C6CA-CDEE-23F1-CAE4-9F7D90DCC7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14942" y="2143116"/>
            <a:ext cx="3357554" cy="223880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FE8250D-9436-6696-BBDD-197ABDD13F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00298" y="4143380"/>
            <a:ext cx="3535491" cy="235745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8F58EE3B-A099-F5D5-3AE9-AFED3AA8D5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472" y="2214554"/>
            <a:ext cx="3431676" cy="22868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Реализация основных </a:t>
            </a:r>
            <a:r>
              <a:rPr lang="ru-RU" sz="2400" b="1" dirty="0" smtClean="0">
                <a:solidFill>
                  <a:srgbClr val="002060"/>
                </a:solidFill>
              </a:rPr>
              <a:t>мероприятий в сфере капитального строительства объектов в 2023 г.</a:t>
            </a:r>
            <a:endParaRPr lang="ru-RU" sz="2400" b="1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571472" y="1643050"/>
            <a:ext cx="4750598" cy="4525963"/>
          </a:xfrm>
          <a:prstGeom prst="rect">
            <a:avLst/>
          </a:prstGeom>
        </p:spPr>
        <p:txBody>
          <a:bodyPr vert="horz" lIns="82296" tIns="45720" bIns="0" anchor="t">
            <a:normAutofit fontScale="92500" lnSpcReduction="20000"/>
          </a:bodyPr>
          <a:lstStyle/>
          <a:p>
            <a:pPr marR="0" lvl="0" indent="0" algn="l" defTabSz="914400" rtl="0" eaLnBrk="1" fontAlgn="auto" latinLnBrk="0" hangingPunct="1">
              <a:lnSpc>
                <a:spcPct val="120000"/>
              </a:lnSpc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2023 г. продолжено строительство Физкультурно-оздоровительного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комплекса с универсальным игровым залом и 25-метровым  плавательным бассейном. Готовность объекта-65 %, проведены строительно-монтажные работы, установлен металлический каркас, пожарный резервуар, закончены работы по установке системы водоснабжения и водоотведения (частично), закончена кирпичная кладка стен, выполнены работы по монтажу плит перекрытия тех.этажа, </a:t>
            </a:r>
          </a:p>
          <a:p>
            <a:pPr marR="0" lvl="0" indent="0" algn="l" defTabSz="914400" rtl="0" eaLnBrk="1" fontAlgn="auto" latinLnBrk="0" hangingPunct="1">
              <a:lnSpc>
                <a:spcPct val="120000"/>
              </a:lnSpc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завершены работы по устройству полов </a:t>
            </a:r>
          </a:p>
          <a:p>
            <a:pPr marR="0" lvl="0" indent="0" algn="l" defTabSz="914400" rtl="0" eaLnBrk="1" fontAlgn="auto" latinLnBrk="0" hangingPunct="1">
              <a:lnSpc>
                <a:spcPct val="120000"/>
              </a:lnSpc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тех.этажа, залиты полы под бассейном, </a:t>
            </a:r>
          </a:p>
          <a:p>
            <a:pPr marR="0" lvl="0" indent="0" algn="l" defTabSz="914400" rtl="0" eaLnBrk="1" fontAlgn="auto" latinLnBrk="0" hangingPunct="1">
              <a:lnSpc>
                <a:spcPct val="120000"/>
              </a:lnSpc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выполняется гидроизоляция резервуаров, </a:t>
            </a:r>
          </a:p>
          <a:p>
            <a:pPr marR="0" lvl="0" indent="0" algn="l" defTabSz="914400" rtl="0" eaLnBrk="1" fontAlgn="auto" latinLnBrk="0" hangingPunct="1">
              <a:lnSpc>
                <a:spcPct val="120000"/>
              </a:lnSpc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Произведена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установка панелей </a:t>
            </a:r>
          </a:p>
          <a:p>
            <a:pPr marR="0" lvl="0" indent="0" algn="l" defTabSz="914400" rtl="0" eaLnBrk="1" fontAlgn="auto" latinLnBrk="0" hangingPunct="1">
              <a:lnSpc>
                <a:spcPct val="120000"/>
              </a:lnSpc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перекрытий, произведена </a:t>
            </a: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огрунтовка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и </a:t>
            </a:r>
          </a:p>
          <a:p>
            <a:pPr marR="0" lvl="0" indent="0" algn="l" defTabSz="914400" rtl="0" eaLnBrk="1" fontAlgn="auto" latinLnBrk="0" hangingPunct="1">
              <a:lnSpc>
                <a:spcPct val="120000"/>
              </a:lnSpc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покраска металлических поверхностей, </a:t>
            </a:r>
          </a:p>
          <a:p>
            <a:pPr marR="0" lvl="0" indent="0" algn="l" defTabSz="914400" rtl="0" eaLnBrk="1" fontAlgn="auto" latinLnBrk="0" hangingPunct="1">
              <a:lnSpc>
                <a:spcPct val="120000"/>
              </a:lnSpc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выполнена установка кровли и фасадов, </a:t>
            </a:r>
          </a:p>
          <a:p>
            <a:pPr marR="0" lvl="0" indent="0" algn="l" defTabSz="914400" rtl="0" eaLnBrk="1" fontAlgn="auto" latinLnBrk="0" hangingPunct="1">
              <a:lnSpc>
                <a:spcPct val="120000"/>
              </a:lnSpc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частично выполнено остекление фасада.</a:t>
            </a:r>
          </a:p>
          <a:p>
            <a:pPr marR="0" lvl="0" indent="0" algn="l" defTabSz="914400" rtl="0" eaLnBrk="1" fontAlgn="auto" latinLnBrk="0" hangingPunct="1">
              <a:lnSpc>
                <a:spcPct val="120000"/>
              </a:lnSpc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Ведутся внутренние работы.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1500175"/>
            <a:ext cx="3429024" cy="2571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3786190"/>
            <a:ext cx="4449467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Другая 1">
      <a:dk1>
        <a:srgbClr val="60B5FF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327</TotalTime>
  <Words>1477</Words>
  <PresentationFormat>Экран (4:3)</PresentationFormat>
  <Paragraphs>222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Метро</vt:lpstr>
      <vt:lpstr>«Бюджет для граждан»  по исполнению бюджета Виллозского городского поселения за 2023 год</vt:lpstr>
      <vt:lpstr>Виллозское городское поселение</vt:lpstr>
      <vt:lpstr>Численность населения в 2023 г.</vt:lpstr>
      <vt:lpstr>Основные показатели бюджета</vt:lpstr>
      <vt:lpstr>Слайд 5</vt:lpstr>
      <vt:lpstr>Основные характеристики бюджета Виллозского городского поселения на 2023 г.</vt:lpstr>
      <vt:lpstr>Анализ доходной части бюджета Виллозского городского поселения за 2020-2023 г.  </vt:lpstr>
      <vt:lpstr>Исполнение доходной части бюджета</vt:lpstr>
      <vt:lpstr>Слайд 9</vt:lpstr>
      <vt:lpstr>Исполнение расходной части бюджета</vt:lpstr>
      <vt:lpstr>Исполнение расходной части бюджета Виллозского городского поселения по разделам бюджетной классификации за 2023 г.</vt:lpstr>
      <vt:lpstr>Слайд 12</vt:lpstr>
      <vt:lpstr>Выполнение мероприятий в рамках муниципальных программ</vt:lpstr>
      <vt:lpstr>Слайд 14</vt:lpstr>
      <vt:lpstr>Слайд 15</vt:lpstr>
      <vt:lpstr>Слайд 16</vt:lpstr>
      <vt:lpstr>За счет средств, выделенных НО «Фонд капитального ремонта Ленинградской области» проведен неотложный капитальный ремонт крыши многоквартирного дома в д.Малое Карлино д.4А, корп.1. Администрация являлась техническим заказчиком данных работ </vt:lpstr>
      <vt:lpstr>Муниципальная программа "Газификация населенных пунктов муниципального образования Виллозское городское поселение Ломоносовского муниципального района Ленинградской области" </vt:lpstr>
      <vt:lpstr>Муниципальная  программа «Развитие части территорий муниципального образования Виллозское городское поселение  Ломоносовского муниципального района Ленинградской области  на 2023 год»: </vt:lpstr>
      <vt:lpstr>В рамках государственной программы Ленинградской области «Охрана окружающей среды Ленинградской области» на 2023 финансовый год, была ликвидирована несанкционированная свалка, расположенная в Северной части производственной зоны Горелово</vt:lpstr>
      <vt:lpstr>Муниципальная  программа "Развитие молодежной политики и спорта  в муниципальном образовании Виллозское городское поселение Ломоносовского муниципального района Ленинградской области " </vt:lpstr>
      <vt:lpstr>Муниципальная программа  "Сохранение и развитие культуры и информационного (библиотечного) обслуживания на территории  муниципального образования Виллозское городское поселение Ломоносовского муниципального района Ленинградской области " </vt:lpstr>
      <vt:lpstr>Реализация основных мероприятий в сфере капитального строительства объектов в 2023 г.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«Бюджет для граждан» по исполнению бюджета Виллозского городского поселения</dc:title>
  <dc:creator>АЦК</dc:creator>
  <cp:lastModifiedBy>АЦК</cp:lastModifiedBy>
  <cp:revision>43</cp:revision>
  <dcterms:created xsi:type="dcterms:W3CDTF">2024-03-11T08:54:07Z</dcterms:created>
  <dcterms:modified xsi:type="dcterms:W3CDTF">2025-03-17T09:10:48Z</dcterms:modified>
</cp:coreProperties>
</file>